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9" r:id="rId1"/>
  </p:sldMasterIdLst>
  <p:notesMasterIdLst>
    <p:notesMasterId r:id="rId25"/>
  </p:notesMasterIdLst>
  <p:sldIdLst>
    <p:sldId id="256" r:id="rId2"/>
    <p:sldId id="259" r:id="rId3"/>
    <p:sldId id="260" r:id="rId4"/>
    <p:sldId id="261" r:id="rId5"/>
    <p:sldId id="262" r:id="rId6"/>
    <p:sldId id="263" r:id="rId7"/>
    <p:sldId id="257" r:id="rId8"/>
    <p:sldId id="258" r:id="rId9"/>
    <p:sldId id="265" r:id="rId10"/>
    <p:sldId id="267" r:id="rId11"/>
    <p:sldId id="277" r:id="rId12"/>
    <p:sldId id="276" r:id="rId13"/>
    <p:sldId id="278" r:id="rId14"/>
    <p:sldId id="279" r:id="rId15"/>
    <p:sldId id="270" r:id="rId16"/>
    <p:sldId id="281" r:id="rId17"/>
    <p:sldId id="271" r:id="rId18"/>
    <p:sldId id="282" r:id="rId19"/>
    <p:sldId id="283" r:id="rId20"/>
    <p:sldId id="289" r:id="rId21"/>
    <p:sldId id="290" r:id="rId22"/>
    <p:sldId id="292" r:id="rId23"/>
    <p:sldId id="293" r:id="rId24"/>
  </p:sldIdLst>
  <p:sldSz cx="9144000" cy="6858000" type="screen4x3"/>
  <p:notesSz cx="6858000" cy="9144000"/>
  <p:defaultTextStyle>
    <a:defPPr>
      <a:defRPr lang="fr-F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0000"/>
    <a:srgbClr val="384794"/>
    <a:srgbClr val="990033"/>
    <a:srgbClr val="969696"/>
    <a:srgbClr val="4E61C2"/>
    <a:srgbClr val="0000CC"/>
    <a:srgbClr val="302B53"/>
    <a:srgbClr val="777777"/>
    <a:srgbClr val="FFFF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551" autoAdjust="0"/>
    <p:restoredTop sz="91500" autoAdjust="0"/>
  </p:normalViewPr>
  <p:slideViewPr>
    <p:cSldViewPr showGuides="1">
      <p:cViewPr varScale="1">
        <p:scale>
          <a:sx n="68" d="100"/>
          <a:sy n="68" d="100"/>
        </p:scale>
        <p:origin x="-1218" y="-96"/>
      </p:cViewPr>
      <p:guideLst>
        <p:guide orient="horz" pos="4201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32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noProof="0" smtClean="0"/>
              <a:t>Cliquez pour modifier les styles du texte du masque</a:t>
            </a:r>
          </a:p>
          <a:p>
            <a:pPr lvl="1"/>
            <a:r>
              <a:rPr lang="fr-FR" noProof="0" smtClean="0"/>
              <a:t>Deuxième niveau</a:t>
            </a:r>
          </a:p>
          <a:p>
            <a:pPr lvl="2"/>
            <a:r>
              <a:rPr lang="fr-FR" noProof="0" smtClean="0"/>
              <a:t>Troisième niveau</a:t>
            </a:r>
          </a:p>
          <a:p>
            <a:pPr lvl="3"/>
            <a:r>
              <a:rPr lang="fr-FR" noProof="0" smtClean="0"/>
              <a:t>Quatrième niveau</a:t>
            </a:r>
          </a:p>
          <a:p>
            <a:pPr lvl="4"/>
            <a:r>
              <a:rPr lang="fr-FR" noProof="0" smtClean="0"/>
              <a:t>Cinquième niveau</a:t>
            </a:r>
          </a:p>
        </p:txBody>
      </p:sp>
      <p:sp>
        <p:nvSpPr>
          <p:cNvPr id="532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532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smtClean="0"/>
            </a:lvl1pPr>
          </a:lstStyle>
          <a:p>
            <a:pPr>
              <a:defRPr/>
            </a:pPr>
            <a:fld id="{64022DD8-7C23-45D0-9F92-3C6EAE3A5AA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DC032B0-5932-4EA6-AC4A-B84244DA5DFE}" type="slidenum">
              <a:rPr lang="fr-FR"/>
              <a:pPr/>
              <a:t>1</a:t>
            </a:fld>
            <a:endParaRPr lang="fr-FR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B60358-64C6-4DD7-B207-9F0112E400C8}" type="slidenum">
              <a:rPr lang="fr-FR"/>
              <a:pPr/>
              <a:t>10</a:t>
            </a:fld>
            <a:endParaRPr lang="fr-FR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smtClean="0"/>
              <a:t>Utilisation du mécanisme de destructeur pour libérer automatiquement mutex</a:t>
            </a:r>
          </a:p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B60358-64C6-4DD7-B207-9F0112E400C8}" type="slidenum">
              <a:rPr lang="fr-FR"/>
              <a:pPr/>
              <a:t>11</a:t>
            </a:fld>
            <a:endParaRPr lang="fr-FR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B60358-64C6-4DD7-B207-9F0112E400C8}" type="slidenum">
              <a:rPr lang="fr-FR"/>
              <a:pPr/>
              <a:t>12</a:t>
            </a:fld>
            <a:endParaRPr lang="fr-FR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B60358-64C6-4DD7-B207-9F0112E400C8}" type="slidenum">
              <a:rPr lang="fr-FR"/>
              <a:pPr/>
              <a:t>13</a:t>
            </a:fld>
            <a:endParaRPr lang="fr-FR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mtClean="0"/>
              <a:t>Au lieu d’une</a:t>
            </a:r>
            <a:r>
              <a:rPr lang="fr-FR" baseline="0" smtClean="0"/>
              <a:t> association Condition-&gt;Mutex, pour quel autre solution peut-on opter ?</a:t>
            </a:r>
            <a:endParaRPr lang="fr-FR" smtClean="0"/>
          </a:p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fr-FR" smtClean="0"/>
              <a:t>Dessinez la réponse</a:t>
            </a:r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022DD8-7C23-45D0-9F92-3C6EAE3A5AAE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2EFC0-55A6-4554-B526-7A02712B91CF}" type="slidenum">
              <a:rPr lang="fr-FR"/>
              <a:pPr/>
              <a:t>15</a:t>
            </a:fld>
            <a:endParaRPr lang="fr-FR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fr-FR" smtClean="0"/>
              <a:t>Ecrivez le code C++ correspondant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2EFC0-55A6-4554-B526-7A02712B91CF}" type="slidenum">
              <a:rPr lang="fr-FR"/>
              <a:pPr/>
              <a:t>16</a:t>
            </a:fld>
            <a:endParaRPr lang="fr-FR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4B75-F1F2-4F22-BD2B-FB4267C69EC1}" type="slidenum">
              <a:rPr lang="fr-FR"/>
              <a:pPr/>
              <a:t>17</a:t>
            </a:fld>
            <a:endParaRPr lang="fr-FR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992EFC0-55A6-4554-B526-7A02712B91CF}" type="slidenum">
              <a:rPr lang="fr-FR"/>
              <a:pPr/>
              <a:t>18</a:t>
            </a:fld>
            <a:endParaRPr lang="fr-FR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B677CF-A904-4384-9434-74A3D6E21888}" type="slidenum">
              <a:rPr lang="fr-FR"/>
              <a:pPr/>
              <a:t>19</a:t>
            </a:fld>
            <a:endParaRPr lang="fr-FR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A705BDD-7D88-4A6A-A921-1AB3DB22A135}" type="slidenum">
              <a:rPr lang="fr-FR"/>
              <a:pPr/>
              <a:t>2</a:t>
            </a:fld>
            <a:endParaRPr lang="fr-FR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4B75-F1F2-4F22-BD2B-FB4267C69EC1}" type="slidenum">
              <a:rPr lang="fr-FR"/>
              <a:pPr/>
              <a:t>20</a:t>
            </a:fld>
            <a:endParaRPr lang="fr-FR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F8C04B75-F1F2-4F22-BD2B-FB4267C69EC1}" type="slidenum">
              <a:rPr lang="fr-FR"/>
              <a:pPr/>
              <a:t>21</a:t>
            </a:fld>
            <a:endParaRPr lang="fr-FR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B677CF-A904-4384-9434-74A3D6E21888}" type="slidenum">
              <a:rPr lang="fr-FR"/>
              <a:pPr/>
              <a:t>22</a:t>
            </a:fld>
            <a:endParaRPr lang="fr-FR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B677CF-A904-4384-9434-74A3D6E21888}" type="slidenum">
              <a:rPr lang="fr-FR"/>
              <a:pPr/>
              <a:t>23</a:t>
            </a:fld>
            <a:endParaRPr lang="fr-FR"/>
          </a:p>
        </p:txBody>
      </p:sp>
      <p:sp>
        <p:nvSpPr>
          <p:cNvPr id="276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2888420-9A51-40AF-8E8A-6AD85DCC1445}" type="slidenum">
              <a:rPr lang="fr-FR"/>
              <a:pPr/>
              <a:t>3</a:t>
            </a:fld>
            <a:endParaRPr lang="fr-FR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3F7DC95-3DDC-414F-BAC9-41323A29D008}" type="slidenum">
              <a:rPr lang="fr-FR"/>
              <a:pPr/>
              <a:t>4</a:t>
            </a:fld>
            <a:endParaRPr lang="fr-FR"/>
          </a:p>
        </p:txBody>
      </p:sp>
      <p:sp>
        <p:nvSpPr>
          <p:cNvPr id="225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985C02B1-09E8-46EA-B002-B7005ADFE654}" type="slidenum">
              <a:rPr lang="fr-FR"/>
              <a:pPr/>
              <a:t>5</a:t>
            </a:fld>
            <a:endParaRPr lang="fr-FR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E08A01A-88A4-4316-9D55-1173E1612B0A}" type="slidenum">
              <a:rPr lang="fr-FR"/>
              <a:pPr/>
              <a:t>6</a:t>
            </a:fld>
            <a:endParaRPr lang="fr-FR"/>
          </a:p>
        </p:txBody>
      </p:sp>
      <p:sp>
        <p:nvSpPr>
          <p:cNvPr id="245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45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C26B371-D360-4D69-8719-2A2921630A5C}" type="slidenum">
              <a:rPr lang="fr-FR"/>
              <a:pPr/>
              <a:t>7</a:t>
            </a:fld>
            <a:endParaRPr lang="fr-FR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7995183-7463-4F28-BDE9-06E2C4A62A29}" type="slidenum">
              <a:rPr lang="fr-FR"/>
              <a:pPr/>
              <a:t>8</a:t>
            </a:fld>
            <a:endParaRPr lang="fr-FR"/>
          </a:p>
        </p:txBody>
      </p:sp>
      <p:sp>
        <p:nvSpPr>
          <p:cNvPr id="266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E9EB3CB0-6952-4F0C-9A83-0255B9301021}" type="slidenum">
              <a:rPr lang="fr-FR"/>
              <a:pPr/>
              <a:t>9</a:t>
            </a:fld>
            <a:endParaRPr lang="fr-FR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>
              <a:buFontTx/>
              <a:buChar char="-"/>
            </a:pPr>
            <a:r>
              <a:rPr lang="fr-FR" smtClean="0"/>
              <a:t>Mécanisme de la pile</a:t>
            </a:r>
          </a:p>
          <a:p>
            <a:pPr eaLnBrk="1" hangingPunct="1">
              <a:buFontTx/>
              <a:buChar char="-"/>
            </a:pPr>
            <a:r>
              <a:rPr lang="fr-FR" smtClean="0"/>
              <a:t>Méthode</a:t>
            </a:r>
            <a:r>
              <a:rPr lang="fr-FR" baseline="0" smtClean="0"/>
              <a:t> virtuelle &amp; polymorphisme</a:t>
            </a:r>
            <a:endParaRPr lang="fr-FR" smtClean="0"/>
          </a:p>
          <a:p>
            <a:pPr eaLnBrk="1" hangingPunct="1"/>
            <a:endParaRPr lang="fr-FR" smtClean="0"/>
          </a:p>
          <a:p>
            <a:pPr eaLnBrk="1" hangingPunct="1"/>
            <a:endParaRPr lang="fr-FR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2208" cy="4320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1081" y="1065"/>
              <a:ext cx="4679" cy="1596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grpSp>
          <p:nvGrpSpPr>
            <p:cNvPr id="7" name="Group 5"/>
            <p:cNvGrpSpPr>
              <a:grpSpLocks/>
            </p:cNvGrpSpPr>
            <p:nvPr/>
          </p:nvGrpSpPr>
          <p:grpSpPr bwMode="auto">
            <a:xfrm>
              <a:off x="0" y="672"/>
              <a:ext cx="1806" cy="1989"/>
              <a:chOff x="0" y="672"/>
              <a:chExt cx="1806" cy="1989"/>
            </a:xfrm>
          </p:grpSpPr>
          <p:sp>
            <p:nvSpPr>
              <p:cNvPr id="8" name="Rectangle 6"/>
              <p:cNvSpPr>
                <a:spLocks noChangeArrowheads="1"/>
              </p:cNvSpPr>
              <p:nvPr userDrawn="1"/>
            </p:nvSpPr>
            <p:spPr bwMode="auto">
              <a:xfrm>
                <a:off x="361" y="2257"/>
                <a:ext cx="363" cy="404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9" name="Rectangle 7"/>
              <p:cNvSpPr>
                <a:spLocks noChangeArrowheads="1"/>
              </p:cNvSpPr>
              <p:nvPr userDrawn="1"/>
            </p:nvSpPr>
            <p:spPr bwMode="auto">
              <a:xfrm>
                <a:off x="1081" y="1065"/>
                <a:ext cx="362" cy="405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0" name="Rectangle 8"/>
              <p:cNvSpPr>
                <a:spLocks noChangeArrowheads="1"/>
              </p:cNvSpPr>
              <p:nvPr userDrawn="1"/>
            </p:nvSpPr>
            <p:spPr bwMode="auto">
              <a:xfrm>
                <a:off x="1437" y="672"/>
                <a:ext cx="369" cy="400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1" name="Rectangle 9"/>
              <p:cNvSpPr>
                <a:spLocks noChangeArrowheads="1"/>
              </p:cNvSpPr>
              <p:nvPr userDrawn="1"/>
            </p:nvSpPr>
            <p:spPr bwMode="auto">
              <a:xfrm>
                <a:off x="719" y="2257"/>
                <a:ext cx="368" cy="404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2" name="Rectangle 10"/>
              <p:cNvSpPr>
                <a:spLocks noChangeArrowheads="1"/>
              </p:cNvSpPr>
              <p:nvPr userDrawn="1"/>
            </p:nvSpPr>
            <p:spPr bwMode="auto">
              <a:xfrm>
                <a:off x="1437" y="1065"/>
                <a:ext cx="369" cy="405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3" name="Rectangle 11"/>
              <p:cNvSpPr>
                <a:spLocks noChangeArrowheads="1"/>
              </p:cNvSpPr>
              <p:nvPr userDrawn="1"/>
            </p:nvSpPr>
            <p:spPr bwMode="auto">
              <a:xfrm>
                <a:off x="719" y="1464"/>
                <a:ext cx="368" cy="399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4" name="Rectangle 12"/>
              <p:cNvSpPr>
                <a:spLocks noChangeArrowheads="1"/>
              </p:cNvSpPr>
              <p:nvPr userDrawn="1"/>
            </p:nvSpPr>
            <p:spPr bwMode="auto">
              <a:xfrm>
                <a:off x="0" y="1464"/>
                <a:ext cx="367" cy="399"/>
              </a:xfrm>
              <a:prstGeom prst="rect">
                <a:avLst/>
              </a:prstGeom>
              <a:solidFill>
                <a:schemeClr val="bg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5" name="Rectangle 13"/>
              <p:cNvSpPr>
                <a:spLocks noChangeArrowheads="1"/>
              </p:cNvSpPr>
              <p:nvPr userDrawn="1"/>
            </p:nvSpPr>
            <p:spPr bwMode="auto">
              <a:xfrm>
                <a:off x="1081" y="1464"/>
                <a:ext cx="362" cy="399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6" name="Rectangle 14"/>
              <p:cNvSpPr>
                <a:spLocks noChangeArrowheads="1"/>
              </p:cNvSpPr>
              <p:nvPr userDrawn="1"/>
            </p:nvSpPr>
            <p:spPr bwMode="auto">
              <a:xfrm>
                <a:off x="361" y="1857"/>
                <a:ext cx="363" cy="406"/>
              </a:xfrm>
              <a:prstGeom prst="rect">
                <a:avLst/>
              </a:prstGeom>
              <a:solidFill>
                <a:schemeClr val="folHlink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  <p:sp>
            <p:nvSpPr>
              <p:cNvPr id="17" name="Rectangle 15"/>
              <p:cNvSpPr>
                <a:spLocks noChangeArrowheads="1"/>
              </p:cNvSpPr>
              <p:nvPr userDrawn="1"/>
            </p:nvSpPr>
            <p:spPr bwMode="auto">
              <a:xfrm>
                <a:off x="719" y="1857"/>
                <a:ext cx="368" cy="406"/>
              </a:xfrm>
              <a:prstGeom prst="rect">
                <a:avLst/>
              </a:prstGeom>
              <a:solidFill>
                <a:schemeClr val="accent2"/>
              </a:solidFill>
              <a:ln w="9525">
                <a:noFill/>
                <a:miter lim="800000"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fr-FR" sz="2400">
                  <a:latin typeface="Times New Roman" pitchFamily="18" charset="0"/>
                </a:endParaRPr>
              </a:p>
            </p:txBody>
          </p:sp>
        </p:grpSp>
      </p:grpSp>
      <p:sp>
        <p:nvSpPr>
          <p:cNvPr id="36883" name="Rectangle 19"/>
          <p:cNvSpPr>
            <a:spLocks noGrp="1" noChangeArrowheads="1"/>
          </p:cNvSpPr>
          <p:nvPr>
            <p:ph type="ctrTitle"/>
          </p:nvPr>
        </p:nvSpPr>
        <p:spPr>
          <a:xfrm>
            <a:off x="2971800" y="1828800"/>
            <a:ext cx="6019800" cy="2209800"/>
          </a:xfrm>
        </p:spPr>
        <p:txBody>
          <a:bodyPr anchor="ctr"/>
          <a:lstStyle>
            <a:lvl1pPr>
              <a:defRPr sz="3800">
                <a:solidFill>
                  <a:srgbClr val="FFFFFF"/>
                </a:solidFill>
              </a:defRPr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6884" name="Rectangle 20"/>
          <p:cNvSpPr>
            <a:spLocks noGrp="1" noChangeArrowheads="1"/>
          </p:cNvSpPr>
          <p:nvPr>
            <p:ph type="subTitle" idx="1"/>
          </p:nvPr>
        </p:nvSpPr>
        <p:spPr>
          <a:xfrm>
            <a:off x="2971800" y="4267200"/>
            <a:ext cx="6019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600"/>
            </a:lvl1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18" name="Rectangle 16"/>
          <p:cNvSpPr>
            <a:spLocks noGrp="1" noChangeArrowheads="1"/>
          </p:cNvSpPr>
          <p:nvPr>
            <p:ph type="dt" sz="half" idx="10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19" name="Rectangle 17"/>
          <p:cNvSpPr>
            <a:spLocks noGrp="1" noChangeArrowheads="1"/>
          </p:cNvSpPr>
          <p:nvPr>
            <p:ph type="ftr" sz="quarter" idx="11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 smtClean="0"/>
            </a:lvl1pPr>
          </a:lstStyle>
          <a:p>
            <a:pPr>
              <a:defRPr/>
            </a:pPr>
            <a:endParaRPr lang="fr-FR"/>
          </a:p>
        </p:txBody>
      </p:sp>
      <p:sp>
        <p:nvSpPr>
          <p:cNvPr id="20" name="Rectangle 18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248400"/>
            <a:ext cx="2133600" cy="457200"/>
          </a:xfrm>
        </p:spPr>
        <p:txBody>
          <a:bodyPr wrap="square" lIns="91440" tIns="45720" rIns="91440" bIns="45720" anchor="b" anchorCtr="0"/>
          <a:lstStyle>
            <a:lvl1pPr>
              <a:defRPr smtClean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AB579946-0389-4A93-BFD5-860E7E529FE7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DFACB6-8E67-4672-9CC7-51154B5ADD4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2125" y="457200"/>
            <a:ext cx="2051050" cy="60674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684213" y="457200"/>
            <a:ext cx="6005512" cy="60674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60EEED1-F6B4-4E51-BED2-B81C316D088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B3E3E-ED6E-4833-A36B-D070E16BDF72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FF7802-0D82-4B16-9A28-8187BF3A5F7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84213" y="1628775"/>
            <a:ext cx="3811587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28775"/>
            <a:ext cx="3811588" cy="4895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06A5C2-38D2-4CED-8BB2-B89D50C0127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6145C3B-DCB2-4B05-AB32-6E631E599A0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6E0BD5-41B8-4A2D-8460-AEC51B0F290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8A8E-18C3-482D-BEF0-509F5A1790E5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90D916-0DFF-41F4-A9DB-F7033B437B61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844547-0003-4D13-AFF6-429EF679C27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60" name="Rectangle 20"/>
          <p:cNvSpPr>
            <a:spLocks noChangeArrowheads="1"/>
          </p:cNvSpPr>
          <p:nvPr userDrawn="1"/>
        </p:nvSpPr>
        <p:spPr bwMode="auto">
          <a:xfrm rot="5400000">
            <a:off x="-3086893" y="3086893"/>
            <a:ext cx="6858000" cy="684213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100000">
                <a:schemeClr val="bg1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rot="10800000" vert="eaVert"/>
          <a:lstStyle/>
          <a:p>
            <a:pPr>
              <a:defRPr/>
            </a:pPr>
            <a:endParaRPr lang="fr-FR" sz="2400">
              <a:latin typeface="Times New Roman" pitchFamily="18" charset="0"/>
            </a:endParaRPr>
          </a:p>
        </p:txBody>
      </p:sp>
      <p:grpSp>
        <p:nvGrpSpPr>
          <p:cNvPr id="1027" name="Group 4"/>
          <p:cNvGrpSpPr>
            <a:grpSpLocks/>
          </p:cNvGrpSpPr>
          <p:nvPr/>
        </p:nvGrpSpPr>
        <p:grpSpPr bwMode="auto">
          <a:xfrm>
            <a:off x="0" y="0"/>
            <a:ext cx="9144000" cy="546100"/>
            <a:chOff x="0" y="0"/>
            <a:chExt cx="5760" cy="344"/>
          </a:xfrm>
        </p:grpSpPr>
        <p:sp>
          <p:nvSpPr>
            <p:cNvPr id="35845" name="Rectangle 5"/>
            <p:cNvSpPr>
              <a:spLocks noChangeArrowheads="1"/>
            </p:cNvSpPr>
            <p:nvPr/>
          </p:nvSpPr>
          <p:spPr bwMode="auto">
            <a:xfrm>
              <a:off x="0" y="0"/>
              <a:ext cx="180" cy="336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35846" name="Rectangle 6"/>
            <p:cNvSpPr>
              <a:spLocks noChangeArrowheads="1"/>
            </p:cNvSpPr>
            <p:nvPr/>
          </p:nvSpPr>
          <p:spPr bwMode="auto">
            <a:xfrm>
              <a:off x="260" y="85"/>
              <a:ext cx="5500" cy="173"/>
            </a:xfrm>
            <a:prstGeom prst="rect">
              <a:avLst/>
            </a:pr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35847" name="Rectangle 7"/>
            <p:cNvSpPr>
              <a:spLocks noChangeArrowheads="1"/>
            </p:cNvSpPr>
            <p:nvPr/>
          </p:nvSpPr>
          <p:spPr bwMode="auto">
            <a:xfrm>
              <a:off x="258" y="85"/>
              <a:ext cx="87" cy="89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35848" name="Rectangle 8"/>
            <p:cNvSpPr>
              <a:spLocks noChangeArrowheads="1"/>
            </p:cNvSpPr>
            <p:nvPr/>
          </p:nvSpPr>
          <p:spPr bwMode="auto">
            <a:xfrm>
              <a:off x="345" y="0"/>
              <a:ext cx="88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35849" name="Rectangle 9"/>
            <p:cNvSpPr>
              <a:spLocks noChangeArrowheads="1"/>
            </p:cNvSpPr>
            <p:nvPr/>
          </p:nvSpPr>
          <p:spPr bwMode="auto">
            <a:xfrm>
              <a:off x="345" y="85"/>
              <a:ext cx="88" cy="89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35850" name="Rectangle 10"/>
            <p:cNvSpPr>
              <a:spLocks noChangeArrowheads="1"/>
            </p:cNvSpPr>
            <p:nvPr/>
          </p:nvSpPr>
          <p:spPr bwMode="auto">
            <a:xfrm>
              <a:off x="173" y="173"/>
              <a:ext cx="86" cy="87"/>
            </a:xfrm>
            <a:prstGeom prst="rect">
              <a:avLst/>
            </a:prstGeom>
            <a:solidFill>
              <a:schemeClr val="folHlink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hlink"/>
                </a:solidFill>
              </a:endParaRPr>
            </a:p>
          </p:txBody>
        </p:sp>
        <p:sp>
          <p:nvSpPr>
            <p:cNvPr id="35851" name="Rectangle 11"/>
            <p:cNvSpPr>
              <a:spLocks noChangeArrowheads="1"/>
            </p:cNvSpPr>
            <p:nvPr/>
          </p:nvSpPr>
          <p:spPr bwMode="auto">
            <a:xfrm>
              <a:off x="83" y="86"/>
              <a:ext cx="89" cy="87"/>
            </a:xfrm>
            <a:prstGeom prst="rect">
              <a:avLst/>
            </a:prstGeom>
            <a:solidFill>
              <a:schemeClr val="bg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 sz="2400">
                <a:latin typeface="Times New Roman" pitchFamily="18" charset="0"/>
              </a:endParaRPr>
            </a:p>
          </p:txBody>
        </p:sp>
        <p:sp>
          <p:nvSpPr>
            <p:cNvPr id="35852" name="Rectangle 12"/>
            <p:cNvSpPr>
              <a:spLocks noChangeArrowheads="1"/>
            </p:cNvSpPr>
            <p:nvPr/>
          </p:nvSpPr>
          <p:spPr bwMode="auto">
            <a:xfrm>
              <a:off x="258" y="171"/>
              <a:ext cx="87" cy="87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</a:endParaRPr>
            </a:p>
          </p:txBody>
        </p:sp>
        <p:sp>
          <p:nvSpPr>
            <p:cNvPr id="35853" name="Rectangle 13"/>
            <p:cNvSpPr>
              <a:spLocks noChangeArrowheads="1"/>
            </p:cNvSpPr>
            <p:nvPr/>
          </p:nvSpPr>
          <p:spPr bwMode="auto">
            <a:xfrm>
              <a:off x="173" y="258"/>
              <a:ext cx="86" cy="86"/>
            </a:xfrm>
            <a:prstGeom prst="rect">
              <a:avLst/>
            </a:prstGeom>
            <a:solidFill>
              <a:schemeClr val="accent2"/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fr-FR">
                <a:solidFill>
                  <a:schemeClr val="accent2"/>
                </a:solidFill>
              </a:endParaRPr>
            </a:p>
          </p:txBody>
        </p:sp>
      </p:grpSp>
      <p:sp>
        <p:nvSpPr>
          <p:cNvPr id="35854" name="Rectangle 14"/>
          <p:cNvSpPr>
            <a:spLocks noGrp="1" noChangeArrowheads="1"/>
          </p:cNvSpPr>
          <p:nvPr>
            <p:ph type="title"/>
          </p:nvPr>
        </p:nvSpPr>
        <p:spPr bwMode="auto">
          <a:xfrm>
            <a:off x="684212" y="457200"/>
            <a:ext cx="8316943" cy="1027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 style du titre</a:t>
            </a:r>
          </a:p>
        </p:txBody>
      </p:sp>
      <p:sp>
        <p:nvSpPr>
          <p:cNvPr id="35855" name="Rectangle 15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4213" y="1628775"/>
            <a:ext cx="8316943" cy="4895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855075" y="188913"/>
            <a:ext cx="288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spAutoFit/>
          </a:bodyPr>
          <a:lstStyle>
            <a:lvl1pPr algn="r">
              <a:defRPr sz="1200" smtClean="0">
                <a:solidFill>
                  <a:srgbClr val="969696"/>
                </a:solidFill>
                <a:latin typeface="+mj-lt"/>
              </a:defRPr>
            </a:lvl1pPr>
          </a:lstStyle>
          <a:p>
            <a:pPr>
              <a:defRPr/>
            </a:pPr>
            <a:fld id="{BABE14A1-B044-4A92-8C42-8D9A39DB7A6E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  <p:pic>
        <p:nvPicPr>
          <p:cNvPr id="1031" name="Image 16" descr="irfu100x159.png"/>
          <p:cNvPicPr>
            <a:picLocks noChangeAspect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44450" y="5857875"/>
            <a:ext cx="5842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2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</p:sldLayoutIdLst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000" b="1">
          <a:solidFill>
            <a:srgbClr val="384794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384794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384794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384794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rgbClr val="384794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rgbClr val="384794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rgbClr val="384794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rgbClr val="384794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rgbClr val="384794"/>
          </a:solidFill>
          <a:effectLst>
            <a:outerShdw blurRad="38100" dist="38100" dir="2700000" algn="tl">
              <a:srgbClr val="C0C0C0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itchFamily="2" charset="2"/>
        <a:buChar char="n"/>
        <a:defRPr sz="2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¨"/>
        <a:defRPr sz="2400" b="1">
          <a:solidFill>
            <a:srgbClr val="C00000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itchFamily="2" charset="2"/>
        <a:buChar char="n"/>
        <a:defRPr sz="20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¨"/>
        <a:defRPr sz="1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800" b="1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itchFamily="2" charset="2"/>
        <a:buChar char="§"/>
        <a:defRPr sz="1600">
          <a:solidFill>
            <a:schemeClr val="tx1"/>
          </a:solidFill>
          <a:effectLst>
            <a:outerShdw blurRad="38100" dist="38100" dir="2700000" algn="tl">
              <a:srgbClr val="C0C0C0"/>
            </a:outerShdw>
          </a:effectLst>
          <a:latin typeface="+mn-lt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Shebli.Anvar@cea.fr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fr-FR" smtClean="0">
                <a:effectLst/>
              </a:rPr>
              <a:t>Multitâche &amp; objets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4292600"/>
            <a:ext cx="7011987" cy="5048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fr-FR" sz="2500" smtClean="0"/>
              <a:t>Modélisation objet des paradigmes multitâches</a:t>
            </a:r>
            <a:endParaRPr lang="fr-FR" sz="1000" smtClean="0"/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3851275" y="5300663"/>
            <a:ext cx="5076825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fr-FR" sz="1300">
                <a:effectLst>
                  <a:outerShdw blurRad="38100" dist="38100" dir="2700000" algn="tl">
                    <a:srgbClr val="C0C0C0"/>
                  </a:outerShdw>
                </a:effectLst>
              </a:rPr>
              <a:t>© Shebli Anvar</a:t>
            </a:r>
          </a:p>
          <a:p>
            <a:pPr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fr-FR" sz="13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Institut de </a:t>
            </a:r>
            <a:r>
              <a:rPr lang="fr-FR" sz="1300">
                <a:effectLst>
                  <a:outerShdw blurRad="38100" dist="38100" dir="2700000" algn="tl">
                    <a:srgbClr val="C0C0C0"/>
                  </a:outerShdw>
                </a:effectLst>
              </a:rPr>
              <a:t>recherches sur les lois fondamentales de l’Univers</a:t>
            </a:r>
            <a:br>
              <a:rPr lang="fr-FR" sz="13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fr-FR" sz="13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Irfu/Sédi/Lilas</a:t>
            </a:r>
            <a:r>
              <a:rPr lang="fr-FR" sz="130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fr-FR" sz="130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fr-FR" sz="1300">
                <a:effectLst>
                  <a:outerShdw blurRad="38100" dist="38100" dir="2700000" algn="tl">
                    <a:srgbClr val="C0C0C0"/>
                  </a:outerShdw>
                </a:effectLst>
              </a:rPr>
              <a:t>CEA Saclay – 91191 Gif-sur-Yvette – France</a:t>
            </a:r>
          </a:p>
          <a:p>
            <a:pPr>
              <a:lnSpc>
                <a:spcPct val="8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  <a:defRPr/>
            </a:pPr>
            <a:r>
              <a:rPr lang="fr-FR" sz="1300" b="1"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  <a:hlinkClick r:id="rId3"/>
              </a:rPr>
              <a:t>Shebli.Anvar@cea.fr</a:t>
            </a:r>
            <a:endParaRPr lang="fr-FR" sz="1300" b="1"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cs typeface="Courier New" pitchFamily="49" charset="0"/>
            </a:endParaRPr>
          </a:p>
        </p:txBody>
      </p:sp>
      <p:pic>
        <p:nvPicPr>
          <p:cNvPr id="6" name="Image 16" descr="irfu100x159.pn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278432" y="5390850"/>
            <a:ext cx="584200" cy="928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5" name="Rectangle 9"/>
          <p:cNvSpPr>
            <a:spLocks noGrp="1" noChangeArrowheads="1"/>
          </p:cNvSpPr>
          <p:nvPr>
            <p:ph type="title"/>
          </p:nvPr>
        </p:nvSpPr>
        <p:spPr>
          <a:xfrm>
            <a:off x="684212" y="457201"/>
            <a:ext cx="8316943" cy="757222"/>
          </a:xfrm>
        </p:spPr>
        <p:txBody>
          <a:bodyPr/>
          <a:lstStyle/>
          <a:p>
            <a:pPr eaLnBrk="1" hangingPunct="1">
              <a:defRPr/>
            </a:pPr>
            <a:r>
              <a:rPr lang="fr-FR" smtClean="0"/>
              <a:t>Classe Mutex</a:t>
            </a:r>
            <a:endParaRPr lang="fr-FR" smtClean="0">
              <a:sym typeface="Symbol" pitchFamily="18" charset="2"/>
            </a:endParaRPr>
          </a:p>
        </p:txBody>
      </p:sp>
      <p:grpSp>
        <p:nvGrpSpPr>
          <p:cNvPr id="54" name="Groupe 53"/>
          <p:cNvGrpSpPr/>
          <p:nvPr/>
        </p:nvGrpSpPr>
        <p:grpSpPr>
          <a:xfrm>
            <a:off x="6500826" y="1357298"/>
            <a:ext cx="2232025" cy="1363667"/>
            <a:chOff x="5572132" y="1357298"/>
            <a:chExt cx="2232025" cy="136366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5572132" y="1357298"/>
              <a:ext cx="2232025" cy="504825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>
                  <a:latin typeface="Calibri" pitchFamily="34" charset="0"/>
                </a:rPr>
                <a:t>Mutex</a:t>
              </a:r>
            </a:p>
          </p:txBody>
        </p:sp>
        <p:sp>
          <p:nvSpPr>
            <p:cNvPr id="13328" name="Rectangle 26"/>
            <p:cNvSpPr>
              <a:spLocks noChangeArrowheads="1"/>
            </p:cNvSpPr>
            <p:nvPr/>
          </p:nvSpPr>
          <p:spPr bwMode="auto">
            <a:xfrm>
              <a:off x="5572132" y="1857364"/>
              <a:ext cx="2232025" cy="2143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 b="1">
                <a:latin typeface="Calibri" pitchFamily="34" charset="0"/>
              </a:endParaRPr>
            </a:p>
          </p:txBody>
        </p:sp>
        <p:sp>
          <p:nvSpPr>
            <p:cNvPr id="13329" name="Rectangle 27"/>
            <p:cNvSpPr>
              <a:spLocks noChangeArrowheads="1"/>
            </p:cNvSpPr>
            <p:nvPr/>
          </p:nvSpPr>
          <p:spPr bwMode="auto">
            <a:xfrm>
              <a:off x="5572132" y="2071678"/>
              <a:ext cx="2232025" cy="649287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>
                <a:lnSpc>
                  <a:spcPct val="95000"/>
                </a:lnSpc>
                <a:spcBef>
                  <a:spcPct val="20000"/>
                </a:spcBef>
              </a:pPr>
              <a:endParaRPr lang="fr-FR" b="1" i="1">
                <a:latin typeface="Calibri" pitchFamily="34" charset="0"/>
              </a:endParaRPr>
            </a:p>
          </p:txBody>
        </p:sp>
      </p:grp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6616707" y="2126338"/>
            <a:ext cx="94577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+</a:t>
            </a:r>
            <a:r>
              <a:rPr lang="fr-FR" b="1" smtClean="0">
                <a:latin typeface="Calibri" pitchFamily="34" charset="0"/>
              </a:rPr>
              <a:t> lock()</a:t>
            </a:r>
          </a:p>
          <a:p>
            <a:r>
              <a:rPr lang="fr-FR" b="1" smtClean="0">
                <a:latin typeface="Calibri" pitchFamily="34" charset="0"/>
              </a:rPr>
              <a:t>+ unlock()</a:t>
            </a:r>
            <a:endParaRPr lang="fr-FR" b="1">
              <a:latin typeface="Calibri" pitchFamily="34" charset="0"/>
            </a:endParaRPr>
          </a:p>
        </p:txBody>
      </p:sp>
      <p:sp>
        <p:nvSpPr>
          <p:cNvPr id="26" name="AutoShape 40" descr="Quadrillage en pointillé"/>
          <p:cNvSpPr>
            <a:spLocks noChangeArrowheads="1"/>
          </p:cNvSpPr>
          <p:nvPr/>
        </p:nvSpPr>
        <p:spPr bwMode="auto">
          <a:xfrm rot="10800000" flipV="1">
            <a:off x="3214678" y="1285860"/>
            <a:ext cx="2071702" cy="785818"/>
          </a:xfrm>
          <a:prstGeom prst="foldedCorner">
            <a:avLst>
              <a:gd name="adj" fmla="val 8940"/>
            </a:avLst>
          </a:prstGeom>
          <a:pattFill prst="dotGrid">
            <a:fgClr>
              <a:schemeClr val="folHlink"/>
            </a:fgClr>
            <a:bgClr>
              <a:srgbClr val="FFFFFF"/>
            </a:bgClr>
          </a:pattFill>
          <a:ln w="28575">
            <a:solidFill>
              <a:srgbClr val="777777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62000" tIns="0" rIns="162000" bIns="180000" anchor="ctr"/>
          <a:lstStyle/>
          <a:p>
            <a:pPr>
              <a:defRPr/>
            </a:pPr>
            <a:endParaRPr lang="fr-FR" sz="2000">
              <a:solidFill>
                <a:srgbClr val="302B5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>
              <a:defRPr/>
            </a:pPr>
            <a:r>
              <a:rPr lang="fr-FR" sz="2000" smtClean="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Appel bloquant si mutex vide</a:t>
            </a:r>
            <a:endParaRPr lang="fr-FR" sz="2000">
              <a:solidFill>
                <a:srgbClr val="302B5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27" name="Line 39"/>
          <p:cNvSpPr>
            <a:spLocks noChangeShapeType="1"/>
          </p:cNvSpPr>
          <p:nvPr/>
        </p:nvSpPr>
        <p:spPr bwMode="auto">
          <a:xfrm>
            <a:off x="5286380" y="1714488"/>
            <a:ext cx="1285884" cy="57150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33953" y="2428868"/>
            <a:ext cx="5909683" cy="421484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/>
          <a:p>
            <a:r>
              <a:rPr lang="fr-FR" sz="2800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Le problème du rendu de jeton lors des exceptions :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try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......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mutex.lock();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......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mutex.unlock();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......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catch(std::exception&amp; e)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......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fr-FR" sz="160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30" name="Connecteur droit avec flèche 29"/>
          <p:cNvCxnSpPr/>
          <p:nvPr/>
        </p:nvCxnSpPr>
        <p:spPr>
          <a:xfrm rot="10800000">
            <a:off x="2143108" y="4616690"/>
            <a:ext cx="3857652" cy="26756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Connecteur droit avec flèche 31"/>
          <p:cNvCxnSpPr/>
          <p:nvPr/>
        </p:nvCxnSpPr>
        <p:spPr>
          <a:xfrm rot="10800000">
            <a:off x="2928926" y="6072206"/>
            <a:ext cx="3071834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Rectangle 34"/>
          <p:cNvSpPr/>
          <p:nvPr/>
        </p:nvSpPr>
        <p:spPr>
          <a:xfrm>
            <a:off x="4024843" y="3786190"/>
            <a:ext cx="2047355" cy="81272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ts val="2800"/>
              </a:lnSpc>
            </a:pPr>
            <a:r>
              <a:rPr lang="fr-FR" sz="2800" b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Survenue de</a:t>
            </a:r>
            <a:br>
              <a:rPr lang="fr-FR" sz="2800" b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</a:br>
            <a:r>
              <a:rPr lang="fr-FR" sz="2800" b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l’exception</a:t>
            </a:r>
            <a:endParaRPr lang="fr-FR">
              <a:solidFill>
                <a:srgbClr val="FF0000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3500430" y="5615799"/>
            <a:ext cx="2643206" cy="4564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fr-FR" sz="2800" b="1" ker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jeton </a:t>
            </a:r>
            <a:r>
              <a:rPr lang="fr-FR" sz="2800" b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non rendu</a:t>
            </a:r>
            <a:endParaRPr lang="fr-FR" sz="2800" b="1" ker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grpSp>
        <p:nvGrpSpPr>
          <p:cNvPr id="49" name="Groupe 48"/>
          <p:cNvGrpSpPr/>
          <p:nvPr/>
        </p:nvGrpSpPr>
        <p:grpSpPr>
          <a:xfrm>
            <a:off x="6500826" y="3786190"/>
            <a:ext cx="2232025" cy="1857388"/>
            <a:chOff x="5572132" y="3429000"/>
            <a:chExt cx="2232025" cy="185738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38" name="Rectangle 10"/>
            <p:cNvSpPr>
              <a:spLocks noChangeArrowheads="1"/>
            </p:cNvSpPr>
            <p:nvPr/>
          </p:nvSpPr>
          <p:spPr bwMode="auto">
            <a:xfrm>
              <a:off x="5572132" y="3429000"/>
              <a:ext cx="2232025" cy="504825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 smtClean="0">
                  <a:latin typeface="Calibri" pitchFamily="34" charset="0"/>
                </a:rPr>
                <a:t>Lock</a:t>
              </a: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39" name="Rectangle 26"/>
            <p:cNvSpPr>
              <a:spLocks noChangeArrowheads="1"/>
            </p:cNvSpPr>
            <p:nvPr/>
          </p:nvSpPr>
          <p:spPr bwMode="auto">
            <a:xfrm>
              <a:off x="5572132" y="3929066"/>
              <a:ext cx="2232025" cy="2143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 b="1">
                <a:latin typeface="Calibri" pitchFamily="34" charset="0"/>
              </a:endParaRPr>
            </a:p>
          </p:txBody>
        </p:sp>
        <p:sp>
          <p:nvSpPr>
            <p:cNvPr id="40" name="Rectangle 27"/>
            <p:cNvSpPr>
              <a:spLocks noChangeArrowheads="1"/>
            </p:cNvSpPr>
            <p:nvPr/>
          </p:nvSpPr>
          <p:spPr bwMode="auto">
            <a:xfrm>
              <a:off x="5572132" y="4143380"/>
              <a:ext cx="2232025" cy="114300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>
                <a:lnSpc>
                  <a:spcPct val="95000"/>
                </a:lnSpc>
                <a:spcBef>
                  <a:spcPct val="20000"/>
                </a:spcBef>
              </a:pPr>
              <a:endParaRPr lang="fr-FR" b="1" i="1">
                <a:latin typeface="Calibri" pitchFamily="34" charset="0"/>
              </a:endParaRPr>
            </a:p>
          </p:txBody>
        </p:sp>
        <p:sp>
          <p:nvSpPr>
            <p:cNvPr id="41" name="Text Box 16"/>
            <p:cNvSpPr txBox="1">
              <a:spLocks noChangeArrowheads="1"/>
            </p:cNvSpPr>
            <p:nvPr/>
          </p:nvSpPr>
          <p:spPr bwMode="auto">
            <a:xfrm>
              <a:off x="5688013" y="4198040"/>
              <a:ext cx="1601400" cy="1025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ts val="1700"/>
                </a:lnSpc>
                <a:spcBef>
                  <a:spcPts val="1200"/>
                </a:spcBef>
              </a:pPr>
              <a:r>
                <a:rPr lang="fr-FR" b="1" smtClean="0">
                  <a:latin typeface="Calibri" pitchFamily="34" charset="0"/>
                </a:rPr>
                <a:t>« create »</a:t>
              </a:r>
              <a:br>
                <a:rPr lang="fr-FR" b="1" smtClean="0">
                  <a:latin typeface="Calibri" pitchFamily="34" charset="0"/>
                </a:rPr>
              </a:br>
              <a:r>
                <a:rPr lang="fr-FR" b="1" smtClean="0">
                  <a:latin typeface="Calibri" pitchFamily="34" charset="0"/>
                </a:rPr>
                <a:t>+ Lock(Mutex m)</a:t>
              </a:r>
            </a:p>
            <a:p>
              <a:pPr>
                <a:lnSpc>
                  <a:spcPts val="1700"/>
                </a:lnSpc>
                <a:spcBef>
                  <a:spcPts val="1200"/>
                </a:spcBef>
              </a:pPr>
              <a:r>
                <a:rPr lang="fr-FR" b="1" smtClean="0">
                  <a:latin typeface="Calibri" pitchFamily="34" charset="0"/>
                </a:rPr>
                <a:t>« destroy »</a:t>
              </a:r>
              <a:br>
                <a:rPr lang="fr-FR" b="1" smtClean="0">
                  <a:latin typeface="Calibri" pitchFamily="34" charset="0"/>
                </a:rPr>
              </a:br>
              <a:r>
                <a:rPr lang="fr-FR" b="1" smtClean="0">
                  <a:latin typeface="Calibri" pitchFamily="34" charset="0"/>
                </a:rPr>
                <a:t>+ Lock()</a:t>
              </a:r>
              <a:endParaRPr lang="fr-FR" b="1">
                <a:latin typeface="Calibri" pitchFamily="34" charset="0"/>
              </a:endParaRPr>
            </a:p>
          </p:txBody>
        </p:sp>
      </p:grpSp>
      <p:cxnSp>
        <p:nvCxnSpPr>
          <p:cNvPr id="42" name="AutoShape 12"/>
          <p:cNvCxnSpPr>
            <a:cxnSpLocks noChangeShapeType="1"/>
          </p:cNvCxnSpPr>
          <p:nvPr/>
        </p:nvCxnSpPr>
        <p:spPr bwMode="auto">
          <a:xfrm rot="5400000" flipH="1" flipV="1">
            <a:off x="7084227" y="3253578"/>
            <a:ext cx="1065225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44" name="Text Box 8"/>
          <p:cNvSpPr txBox="1">
            <a:spLocks noChangeArrowheads="1"/>
          </p:cNvSpPr>
          <p:nvPr/>
        </p:nvSpPr>
        <p:spPr bwMode="auto">
          <a:xfrm>
            <a:off x="6858016" y="2786058"/>
            <a:ext cx="6059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mutex</a:t>
            </a:r>
            <a:endParaRPr lang="fr-FR" b="1">
              <a:latin typeface="Calibri" pitchFamily="34" charset="0"/>
            </a:endParaRPr>
          </a:p>
        </p:txBody>
      </p:sp>
      <p:sp>
        <p:nvSpPr>
          <p:cNvPr id="51" name="Text Box 14"/>
          <p:cNvSpPr txBox="1">
            <a:spLocks noChangeArrowheads="1"/>
          </p:cNvSpPr>
          <p:nvPr/>
        </p:nvSpPr>
        <p:spPr bwMode="auto">
          <a:xfrm>
            <a:off x="7757217" y="2786058"/>
            <a:ext cx="1170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1</a:t>
            </a:r>
          </a:p>
        </p:txBody>
      </p:sp>
      <p:sp>
        <p:nvSpPr>
          <p:cNvPr id="52" name="Losange 51"/>
          <p:cNvSpPr/>
          <p:nvPr/>
        </p:nvSpPr>
        <p:spPr>
          <a:xfrm rot="16200000">
            <a:off x="7446298" y="3500438"/>
            <a:ext cx="357190" cy="214314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3" name="Espace réservé du numéro de diapositive 2"/>
          <p:cNvSpPr>
            <a:spLocks noGrp="1"/>
          </p:cNvSpPr>
          <p:nvPr>
            <p:ph type="sldNum" sz="quarter" idx="10"/>
          </p:nvPr>
        </p:nvSpPr>
        <p:spPr>
          <a:xfrm>
            <a:off x="8855075" y="188913"/>
            <a:ext cx="288925" cy="182562"/>
          </a:xfrm>
        </p:spPr>
        <p:txBody>
          <a:bodyPr/>
          <a:lstStyle/>
          <a:p>
            <a:pPr>
              <a:defRPr/>
            </a:pPr>
            <a:fld id="{925DA818-FCF6-40DC-89C6-BB45E83D3B61}" type="slidenum">
              <a:rPr lang="fr-FR"/>
              <a:pPr>
                <a:defRPr/>
              </a:pPr>
              <a:t>10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500"/>
                            </p:stCondLst>
                            <p:childTnLst>
                              <p:par>
                                <p:cTn id="1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35" grpId="0"/>
      <p:bldP spid="37" grpId="0"/>
      <p:bldP spid="44" grpId="0"/>
      <p:bldP spid="51" grpId="0"/>
      <p:bldP spid="5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5" name="Rectangle 9"/>
          <p:cNvSpPr>
            <a:spLocks noGrp="1" noChangeArrowheads="1"/>
          </p:cNvSpPr>
          <p:nvPr>
            <p:ph type="title"/>
          </p:nvPr>
        </p:nvSpPr>
        <p:spPr>
          <a:xfrm>
            <a:off x="684212" y="457201"/>
            <a:ext cx="8316943" cy="757222"/>
          </a:xfrm>
        </p:spPr>
        <p:txBody>
          <a:bodyPr/>
          <a:lstStyle/>
          <a:p>
            <a:pPr eaLnBrk="1" hangingPunct="1">
              <a:defRPr/>
            </a:pPr>
            <a:r>
              <a:rPr lang="fr-FR" smtClean="0"/>
              <a:t>Classe Mutex</a:t>
            </a:r>
            <a:endParaRPr lang="fr-FR" smtClean="0">
              <a:sym typeface="Symbol" pitchFamily="18" charset="2"/>
            </a:endParaRPr>
          </a:p>
        </p:txBody>
      </p:sp>
      <p:grpSp>
        <p:nvGrpSpPr>
          <p:cNvPr id="56" name="Groupe 55"/>
          <p:cNvGrpSpPr/>
          <p:nvPr/>
        </p:nvGrpSpPr>
        <p:grpSpPr>
          <a:xfrm>
            <a:off x="6500826" y="1357298"/>
            <a:ext cx="2232025" cy="1363667"/>
            <a:chOff x="5572132" y="1357298"/>
            <a:chExt cx="2232025" cy="136366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0186" name="Rectangle 10"/>
            <p:cNvSpPr>
              <a:spLocks noChangeArrowheads="1"/>
            </p:cNvSpPr>
            <p:nvPr/>
          </p:nvSpPr>
          <p:spPr bwMode="auto">
            <a:xfrm>
              <a:off x="5572132" y="1357298"/>
              <a:ext cx="2232025" cy="504825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>
                  <a:latin typeface="Calibri" pitchFamily="34" charset="0"/>
                </a:rPr>
                <a:t>Mutex</a:t>
              </a:r>
            </a:p>
          </p:txBody>
        </p:sp>
        <p:sp>
          <p:nvSpPr>
            <p:cNvPr id="13328" name="Rectangle 26"/>
            <p:cNvSpPr>
              <a:spLocks noChangeArrowheads="1"/>
            </p:cNvSpPr>
            <p:nvPr/>
          </p:nvSpPr>
          <p:spPr bwMode="auto">
            <a:xfrm>
              <a:off x="5572132" y="1857364"/>
              <a:ext cx="2232025" cy="2143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 b="1">
                <a:latin typeface="Calibri" pitchFamily="34" charset="0"/>
              </a:endParaRPr>
            </a:p>
          </p:txBody>
        </p:sp>
        <p:sp>
          <p:nvSpPr>
            <p:cNvPr id="13329" name="Rectangle 27"/>
            <p:cNvSpPr>
              <a:spLocks noChangeArrowheads="1"/>
            </p:cNvSpPr>
            <p:nvPr/>
          </p:nvSpPr>
          <p:spPr bwMode="auto">
            <a:xfrm>
              <a:off x="5572132" y="2071678"/>
              <a:ext cx="2232025" cy="649287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>
                <a:lnSpc>
                  <a:spcPct val="95000"/>
                </a:lnSpc>
                <a:spcBef>
                  <a:spcPct val="20000"/>
                </a:spcBef>
              </a:pPr>
              <a:endParaRPr lang="fr-FR" b="1" i="1">
                <a:latin typeface="Calibri" pitchFamily="34" charset="0"/>
              </a:endParaRPr>
            </a:p>
          </p:txBody>
        </p:sp>
      </p:grpSp>
      <p:sp>
        <p:nvSpPr>
          <p:cNvPr id="23" name="Text Box 16"/>
          <p:cNvSpPr txBox="1">
            <a:spLocks noChangeArrowheads="1"/>
          </p:cNvSpPr>
          <p:nvPr/>
        </p:nvSpPr>
        <p:spPr bwMode="auto">
          <a:xfrm>
            <a:off x="6616707" y="2126338"/>
            <a:ext cx="945772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+</a:t>
            </a:r>
            <a:r>
              <a:rPr lang="fr-FR" b="1" smtClean="0">
                <a:latin typeface="Calibri" pitchFamily="34" charset="0"/>
              </a:rPr>
              <a:t> lock()</a:t>
            </a:r>
          </a:p>
          <a:p>
            <a:r>
              <a:rPr lang="fr-FR" b="1" smtClean="0">
                <a:latin typeface="Calibri" pitchFamily="34" charset="0"/>
              </a:rPr>
              <a:t>+ unlock()</a:t>
            </a:r>
            <a:endParaRPr lang="fr-FR" b="1">
              <a:latin typeface="Calibri" pitchFamily="34" charset="0"/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33953" y="2428868"/>
            <a:ext cx="5909683" cy="421484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/>
          <a:p>
            <a:r>
              <a:rPr lang="fr-FR" sz="2800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Le problème du rendu de jeton lors des exceptions :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try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......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		      // Quel code ?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......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		      // Quel code ?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......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catch(std::exception&amp; e)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......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fr-FR" sz="1600">
              <a:latin typeface="Courier New" pitchFamily="49" charset="0"/>
              <a:cs typeface="Courier New" pitchFamily="49" charset="0"/>
            </a:endParaRPr>
          </a:p>
        </p:txBody>
      </p:sp>
      <p:cxnSp>
        <p:nvCxnSpPr>
          <p:cNvPr id="42" name="AutoShape 12"/>
          <p:cNvCxnSpPr>
            <a:cxnSpLocks noChangeShapeType="1"/>
          </p:cNvCxnSpPr>
          <p:nvPr/>
        </p:nvCxnSpPr>
        <p:spPr bwMode="auto">
          <a:xfrm rot="5400000" flipH="1" flipV="1">
            <a:off x="7262822" y="3074983"/>
            <a:ext cx="708035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44" name="Text Box 8"/>
          <p:cNvSpPr txBox="1">
            <a:spLocks noChangeArrowheads="1"/>
          </p:cNvSpPr>
          <p:nvPr/>
        </p:nvSpPr>
        <p:spPr bwMode="auto">
          <a:xfrm>
            <a:off x="6858016" y="2786058"/>
            <a:ext cx="6059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mutex</a:t>
            </a:r>
            <a:endParaRPr lang="fr-FR" b="1">
              <a:latin typeface="Calibri" pitchFamily="34" charset="0"/>
            </a:endParaRPr>
          </a:p>
        </p:txBody>
      </p:sp>
      <p:cxnSp>
        <p:nvCxnSpPr>
          <p:cNvPr id="34" name="Connecteur droit avec flèche 33"/>
          <p:cNvCxnSpPr/>
          <p:nvPr/>
        </p:nvCxnSpPr>
        <p:spPr>
          <a:xfrm rot="10800000">
            <a:off x="500033" y="5391382"/>
            <a:ext cx="2928958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7757217" y="2786058"/>
            <a:ext cx="1170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1</a:t>
            </a:r>
          </a:p>
        </p:txBody>
      </p:sp>
      <p:grpSp>
        <p:nvGrpSpPr>
          <p:cNvPr id="49" name="Groupe 48"/>
          <p:cNvGrpSpPr/>
          <p:nvPr/>
        </p:nvGrpSpPr>
        <p:grpSpPr>
          <a:xfrm>
            <a:off x="6500826" y="3786190"/>
            <a:ext cx="2232025" cy="1857388"/>
            <a:chOff x="5572132" y="3429000"/>
            <a:chExt cx="2232025" cy="185738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0" name="Rectangle 10"/>
            <p:cNvSpPr>
              <a:spLocks noChangeArrowheads="1"/>
            </p:cNvSpPr>
            <p:nvPr/>
          </p:nvSpPr>
          <p:spPr bwMode="auto">
            <a:xfrm>
              <a:off x="5572132" y="3429000"/>
              <a:ext cx="2232025" cy="504825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 smtClean="0">
                  <a:latin typeface="Calibri" pitchFamily="34" charset="0"/>
                </a:rPr>
                <a:t>Lock</a:t>
              </a: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51" name="Rectangle 26"/>
            <p:cNvSpPr>
              <a:spLocks noChangeArrowheads="1"/>
            </p:cNvSpPr>
            <p:nvPr/>
          </p:nvSpPr>
          <p:spPr bwMode="auto">
            <a:xfrm>
              <a:off x="5572132" y="3929066"/>
              <a:ext cx="2232025" cy="2143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 b="1">
                <a:latin typeface="Calibri" pitchFamily="34" charset="0"/>
              </a:endParaRPr>
            </a:p>
          </p:txBody>
        </p:sp>
        <p:sp>
          <p:nvSpPr>
            <p:cNvPr id="52" name="Rectangle 27"/>
            <p:cNvSpPr>
              <a:spLocks noChangeArrowheads="1"/>
            </p:cNvSpPr>
            <p:nvPr/>
          </p:nvSpPr>
          <p:spPr bwMode="auto">
            <a:xfrm>
              <a:off x="5572132" y="4143380"/>
              <a:ext cx="2232025" cy="114300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>
                <a:lnSpc>
                  <a:spcPct val="95000"/>
                </a:lnSpc>
                <a:spcBef>
                  <a:spcPct val="20000"/>
                </a:spcBef>
              </a:pPr>
              <a:endParaRPr lang="fr-FR" b="1" i="1">
                <a:latin typeface="Calibri" pitchFamily="34" charset="0"/>
              </a:endParaRPr>
            </a:p>
          </p:txBody>
        </p:sp>
        <p:sp>
          <p:nvSpPr>
            <p:cNvPr id="53" name="Text Box 16"/>
            <p:cNvSpPr txBox="1">
              <a:spLocks noChangeArrowheads="1"/>
            </p:cNvSpPr>
            <p:nvPr/>
          </p:nvSpPr>
          <p:spPr bwMode="auto">
            <a:xfrm>
              <a:off x="5688013" y="4198040"/>
              <a:ext cx="1601400" cy="10259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pPr>
                <a:lnSpc>
                  <a:spcPts val="1700"/>
                </a:lnSpc>
                <a:spcBef>
                  <a:spcPts val="1200"/>
                </a:spcBef>
              </a:pPr>
              <a:r>
                <a:rPr lang="fr-FR" b="1" smtClean="0">
                  <a:latin typeface="Calibri" pitchFamily="34" charset="0"/>
                </a:rPr>
                <a:t>« create »</a:t>
              </a:r>
              <a:br>
                <a:rPr lang="fr-FR" b="1" smtClean="0">
                  <a:latin typeface="Calibri" pitchFamily="34" charset="0"/>
                </a:rPr>
              </a:br>
              <a:r>
                <a:rPr lang="fr-FR" b="1" smtClean="0">
                  <a:latin typeface="Calibri" pitchFamily="34" charset="0"/>
                </a:rPr>
                <a:t>+ Lock(Mutex m)</a:t>
              </a:r>
            </a:p>
            <a:p>
              <a:pPr>
                <a:lnSpc>
                  <a:spcPts val="1700"/>
                </a:lnSpc>
                <a:spcBef>
                  <a:spcPts val="1200"/>
                </a:spcBef>
              </a:pPr>
              <a:r>
                <a:rPr lang="fr-FR" b="1" smtClean="0">
                  <a:latin typeface="Calibri" pitchFamily="34" charset="0"/>
                </a:rPr>
                <a:t>« destroy »</a:t>
              </a:r>
              <a:br>
                <a:rPr lang="fr-FR" b="1" smtClean="0">
                  <a:latin typeface="Calibri" pitchFamily="34" charset="0"/>
                </a:rPr>
              </a:br>
              <a:r>
                <a:rPr lang="fr-FR" b="1" smtClean="0">
                  <a:latin typeface="Calibri" pitchFamily="34" charset="0"/>
                </a:rPr>
                <a:t>+ Lock()</a:t>
              </a:r>
              <a:endParaRPr lang="fr-FR" b="1">
                <a:latin typeface="Calibri" pitchFamily="34" charset="0"/>
              </a:endParaRPr>
            </a:p>
          </p:txBody>
        </p:sp>
      </p:grpSp>
      <p:sp>
        <p:nvSpPr>
          <p:cNvPr id="54" name="Losange 53"/>
          <p:cNvSpPr/>
          <p:nvPr/>
        </p:nvSpPr>
        <p:spPr>
          <a:xfrm rot="16200000">
            <a:off x="7446298" y="3500438"/>
            <a:ext cx="357190" cy="214314"/>
          </a:xfrm>
          <a:prstGeom prst="diamond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5" name="Espace réservé du numéro de diapositive 2"/>
          <p:cNvSpPr>
            <a:spLocks noGrp="1"/>
          </p:cNvSpPr>
          <p:nvPr>
            <p:ph type="sldNum" sz="quarter" idx="10"/>
          </p:nvPr>
        </p:nvSpPr>
        <p:spPr>
          <a:xfrm>
            <a:off x="8855075" y="188913"/>
            <a:ext cx="288925" cy="182562"/>
          </a:xfrm>
        </p:spPr>
        <p:txBody>
          <a:bodyPr/>
          <a:lstStyle/>
          <a:p>
            <a:pPr>
              <a:defRPr/>
            </a:pPr>
            <a:fld id="{925DA818-FCF6-40DC-89C6-BB45E83D3B61}" type="slidenum">
              <a:rPr lang="fr-FR"/>
              <a:pPr>
                <a:defRPr/>
              </a:pPr>
              <a:t>11</a:t>
            </a:fld>
            <a:endParaRPr lang="fr-FR"/>
          </a:p>
        </p:txBody>
      </p:sp>
      <p:sp>
        <p:nvSpPr>
          <p:cNvPr id="29" name="Rectangle 28"/>
          <p:cNvSpPr/>
          <p:nvPr/>
        </p:nvSpPr>
        <p:spPr>
          <a:xfrm>
            <a:off x="1193310" y="4143380"/>
            <a:ext cx="2528256" cy="369332"/>
          </a:xfrm>
          <a:prstGeom prst="rect">
            <a:avLst/>
          </a:prstGeom>
          <a:solidFill>
            <a:schemeClr val="bg1"/>
          </a:solidFill>
        </p:spPr>
        <p:txBody>
          <a:bodyPr wrap="none">
            <a:spAutoFit/>
          </a:bodyPr>
          <a:lstStyle/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Lock lock(mutex);</a:t>
            </a:r>
          </a:p>
        </p:txBody>
      </p:sp>
      <p:sp>
        <p:nvSpPr>
          <p:cNvPr id="33" name="AutoShape 40" descr="Quadrillage en pointillé"/>
          <p:cNvSpPr>
            <a:spLocks noChangeArrowheads="1"/>
          </p:cNvSpPr>
          <p:nvPr/>
        </p:nvSpPr>
        <p:spPr bwMode="auto">
          <a:xfrm rot="10800000" flipV="1">
            <a:off x="3214678" y="1285860"/>
            <a:ext cx="2071702" cy="785818"/>
          </a:xfrm>
          <a:prstGeom prst="foldedCorner">
            <a:avLst>
              <a:gd name="adj" fmla="val 8940"/>
            </a:avLst>
          </a:prstGeom>
          <a:pattFill prst="dotGrid">
            <a:fgClr>
              <a:schemeClr val="folHlink"/>
            </a:fgClr>
            <a:bgClr>
              <a:srgbClr val="FFFFFF"/>
            </a:bgClr>
          </a:pattFill>
          <a:ln w="28575">
            <a:solidFill>
              <a:srgbClr val="777777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62000" tIns="0" rIns="162000" bIns="180000" anchor="ctr"/>
          <a:lstStyle/>
          <a:p>
            <a:pPr>
              <a:defRPr/>
            </a:pPr>
            <a:endParaRPr lang="fr-FR" sz="2000">
              <a:solidFill>
                <a:srgbClr val="302B5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>
              <a:defRPr/>
            </a:pPr>
            <a:r>
              <a:rPr lang="fr-FR" sz="2000" smtClean="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Appel bloquant si mutex vide</a:t>
            </a:r>
            <a:endParaRPr lang="fr-FR" sz="2000">
              <a:solidFill>
                <a:srgbClr val="302B5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sp>
        <p:nvSpPr>
          <p:cNvPr id="35" name="Line 39"/>
          <p:cNvSpPr>
            <a:spLocks noChangeShapeType="1"/>
          </p:cNvSpPr>
          <p:nvPr/>
        </p:nvSpPr>
        <p:spPr bwMode="auto">
          <a:xfrm>
            <a:off x="5286380" y="1714488"/>
            <a:ext cx="1285884" cy="57150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428992" y="5143512"/>
            <a:ext cx="2500330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fr-FR" sz="2800" b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rendu normal ?</a:t>
            </a:r>
            <a:endParaRPr lang="fr-FR" sz="2800" b="1" ker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38" name="Rectangle 37"/>
          <p:cNvSpPr/>
          <p:nvPr/>
        </p:nvSpPr>
        <p:spPr>
          <a:xfrm>
            <a:off x="3071802" y="6215082"/>
            <a:ext cx="2893240" cy="4514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ts val="2800"/>
              </a:lnSpc>
            </a:pPr>
            <a:r>
              <a:rPr lang="fr-FR" sz="2800" b="1" kern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rendu exception ?</a:t>
            </a:r>
            <a:endParaRPr lang="fr-FR" sz="2800" b="1" ker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cxnSp>
        <p:nvCxnSpPr>
          <p:cNvPr id="39" name="Connecteur droit avec flèche 38"/>
          <p:cNvCxnSpPr/>
          <p:nvPr/>
        </p:nvCxnSpPr>
        <p:spPr>
          <a:xfrm rot="10800000">
            <a:off x="2143108" y="4616690"/>
            <a:ext cx="3571900" cy="1588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Connecteur droit avec flèche 42"/>
          <p:cNvCxnSpPr/>
          <p:nvPr/>
        </p:nvCxnSpPr>
        <p:spPr>
          <a:xfrm rot="16200000" flipV="1">
            <a:off x="1713686" y="5001430"/>
            <a:ext cx="1787538" cy="1071570"/>
          </a:xfrm>
          <a:prstGeom prst="straightConnector1">
            <a:avLst/>
          </a:prstGeom>
          <a:ln w="571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25DA818-FCF6-40DC-89C6-BB45E83D3B61}" type="slidenum">
              <a:rPr lang="fr-FR"/>
              <a:pPr>
                <a:defRPr/>
              </a:pPr>
              <a:t>12</a:t>
            </a:fld>
            <a:endParaRPr lang="fr-FR"/>
          </a:p>
        </p:txBody>
      </p:sp>
      <p:sp>
        <p:nvSpPr>
          <p:cNvPr id="5018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Une condition s’utilise avec un mutex</a:t>
            </a:r>
            <a:endParaRPr lang="fr-FR" smtClean="0">
              <a:sym typeface="Symbol" pitchFamily="18" charset="2"/>
            </a:endParaRPr>
          </a:p>
        </p:txBody>
      </p:sp>
      <p:sp>
        <p:nvSpPr>
          <p:cNvPr id="66" name="Rectangle 65"/>
          <p:cNvSpPr/>
          <p:nvPr/>
        </p:nvSpPr>
        <p:spPr>
          <a:xfrm>
            <a:off x="1357290" y="1214422"/>
            <a:ext cx="7552756" cy="257176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/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void waitForStop( volatile int* pCommand, Mutex* mtx,</a:t>
            </a:r>
            <a:b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</a:br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 Condition* cnd )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fr-FR" b="1" ker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</a:t>
            </a:r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Lock lock(mutex);</a:t>
            </a:r>
          </a:p>
          <a:p>
            <a:r>
              <a:rPr lang="fr-FR" b="1" ker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</a:t>
            </a:r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while (*pCommand != STOP)</a:t>
            </a:r>
          </a:p>
          <a:p>
            <a:r>
              <a:rPr lang="fr-FR" b="1" ker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</a:t>
            </a:r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fr-FR" b="1" ker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</a:t>
            </a:r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cnd-&gt;wait();</a:t>
            </a:r>
          </a:p>
          <a:p>
            <a:r>
              <a:rPr lang="fr-FR" b="1" ker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</a:t>
            </a:r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fr-FR" b="1" ker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}</a:t>
            </a:r>
            <a:endParaRPr lang="fr-FR" b="1" kern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endParaRPr lang="fr-FR" sz="16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7" name="Rectangle 66"/>
          <p:cNvSpPr/>
          <p:nvPr/>
        </p:nvSpPr>
        <p:spPr>
          <a:xfrm>
            <a:off x="1357290" y="4143380"/>
            <a:ext cx="7572428" cy="2143140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/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void doStop( volatile int* pCommand, Mutex* mtx,</a:t>
            </a:r>
            <a:b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</a:br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 Condition* cnd )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fr-FR" b="1" ker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</a:t>
            </a:r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Lock lock(mutex);</a:t>
            </a:r>
          </a:p>
          <a:p>
            <a:r>
              <a:rPr lang="fr-FR" b="1" ker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</a:t>
            </a:r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*pCommand = STOP;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cnd-&gt;notify();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fr-FR" sz="16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68" name="Rectangle 67"/>
          <p:cNvSpPr/>
          <p:nvPr/>
        </p:nvSpPr>
        <p:spPr>
          <a:xfrm rot="16200000">
            <a:off x="101417" y="2179620"/>
            <a:ext cx="17908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sz="4000" b="1" i="0" u="none" strike="noStrike" kern="0" cap="none" spc="0" normalizeH="0" baseline="0" noProof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tâche A</a:t>
            </a:r>
            <a:endParaRPr lang="fr-FR">
              <a:solidFill>
                <a:srgbClr val="CC0000"/>
              </a:solidFill>
            </a:endParaRPr>
          </a:p>
        </p:txBody>
      </p:sp>
      <p:sp>
        <p:nvSpPr>
          <p:cNvPr id="69" name="Rectangle 68"/>
          <p:cNvSpPr/>
          <p:nvPr/>
        </p:nvSpPr>
        <p:spPr>
          <a:xfrm rot="16200000">
            <a:off x="101417" y="4827750"/>
            <a:ext cx="179087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kumimoji="0" lang="fr-FR" sz="4000" b="1" i="0" u="none" strike="noStrike" kern="0" cap="none" spc="0" normalizeH="0" baseline="0" noProof="0" smtClean="0">
                <a:ln>
                  <a:noFill/>
                </a:ln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uLnTx/>
                <a:uFillTx/>
                <a:latin typeface="Calibri" pitchFamily="34" charset="0"/>
                <a:ea typeface="+mj-ea"/>
                <a:cs typeface="+mj-cs"/>
              </a:rPr>
              <a:t>tâche B</a:t>
            </a:r>
            <a:endParaRPr lang="fr-FR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2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" grpId="0" animBg="1"/>
      <p:bldP spid="67" grpId="0" animBg="1"/>
      <p:bldP spid="68" grpId="0"/>
      <p:bldP spid="6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85" name="Rectangle 9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Classe Condition</a:t>
            </a:r>
            <a:endParaRPr lang="fr-FR" smtClean="0">
              <a:sym typeface="Symbol" pitchFamily="18" charset="2"/>
            </a:endParaRPr>
          </a:p>
        </p:txBody>
      </p:sp>
      <p:grpSp>
        <p:nvGrpSpPr>
          <p:cNvPr id="2" name="Groupe 55"/>
          <p:cNvGrpSpPr/>
          <p:nvPr/>
        </p:nvGrpSpPr>
        <p:grpSpPr>
          <a:xfrm>
            <a:off x="1000100" y="1214422"/>
            <a:ext cx="2232025" cy="1363667"/>
            <a:chOff x="1000100" y="1714488"/>
            <a:chExt cx="2232025" cy="136366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3" name="Rectangle 10"/>
            <p:cNvSpPr>
              <a:spLocks noChangeArrowheads="1"/>
            </p:cNvSpPr>
            <p:nvPr/>
          </p:nvSpPr>
          <p:spPr bwMode="auto">
            <a:xfrm>
              <a:off x="1000100" y="1714488"/>
              <a:ext cx="2232025" cy="504825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>
                  <a:latin typeface="Calibri" pitchFamily="34" charset="0"/>
                </a:rPr>
                <a:t>Mutex</a:t>
              </a:r>
            </a:p>
          </p:txBody>
        </p:sp>
        <p:sp>
          <p:nvSpPr>
            <p:cNvPr id="24" name="Rectangle 26"/>
            <p:cNvSpPr>
              <a:spLocks noChangeArrowheads="1"/>
            </p:cNvSpPr>
            <p:nvPr/>
          </p:nvSpPr>
          <p:spPr bwMode="auto">
            <a:xfrm>
              <a:off x="1000100" y="2214554"/>
              <a:ext cx="2232025" cy="2143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 b="1">
                <a:latin typeface="Calibri" pitchFamily="34" charset="0"/>
              </a:endParaRPr>
            </a:p>
          </p:txBody>
        </p:sp>
        <p:sp>
          <p:nvSpPr>
            <p:cNvPr id="25" name="Rectangle 27"/>
            <p:cNvSpPr>
              <a:spLocks noChangeArrowheads="1"/>
            </p:cNvSpPr>
            <p:nvPr/>
          </p:nvSpPr>
          <p:spPr bwMode="auto">
            <a:xfrm>
              <a:off x="1000100" y="2428868"/>
              <a:ext cx="2232025" cy="649287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>
                <a:lnSpc>
                  <a:spcPct val="95000"/>
                </a:lnSpc>
                <a:spcBef>
                  <a:spcPct val="20000"/>
                </a:spcBef>
              </a:pPr>
              <a:endParaRPr lang="fr-FR" b="1" i="1">
                <a:latin typeface="Calibri" pitchFamily="34" charset="0"/>
              </a:endParaRPr>
            </a:p>
          </p:txBody>
        </p:sp>
        <p:sp>
          <p:nvSpPr>
            <p:cNvPr id="26" name="Text Box 16"/>
            <p:cNvSpPr txBox="1">
              <a:spLocks noChangeArrowheads="1"/>
            </p:cNvSpPr>
            <p:nvPr/>
          </p:nvSpPr>
          <p:spPr bwMode="auto">
            <a:xfrm>
              <a:off x="1115981" y="2483528"/>
              <a:ext cx="777457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b="1" smtClean="0">
                  <a:latin typeface="Calibri" pitchFamily="34" charset="0"/>
                </a:rPr>
                <a:t>lock()</a:t>
              </a:r>
            </a:p>
            <a:p>
              <a:r>
                <a:rPr lang="fr-FR" b="1" smtClean="0">
                  <a:latin typeface="Calibri" pitchFamily="34" charset="0"/>
                </a:rPr>
                <a:t>unlock()</a:t>
              </a:r>
              <a:endParaRPr lang="fr-FR" b="1">
                <a:latin typeface="Calibri" pitchFamily="34" charset="0"/>
              </a:endParaRPr>
            </a:p>
          </p:txBody>
        </p:sp>
      </p:grpSp>
      <p:grpSp>
        <p:nvGrpSpPr>
          <p:cNvPr id="3" name="Groupe 49"/>
          <p:cNvGrpSpPr/>
          <p:nvPr/>
        </p:nvGrpSpPr>
        <p:grpSpPr>
          <a:xfrm>
            <a:off x="874671" y="3286124"/>
            <a:ext cx="2482884" cy="2786082"/>
            <a:chOff x="874671" y="3786190"/>
            <a:chExt cx="2482884" cy="278608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8" name="Rectangle 10"/>
            <p:cNvSpPr>
              <a:spLocks noChangeArrowheads="1"/>
            </p:cNvSpPr>
            <p:nvPr/>
          </p:nvSpPr>
          <p:spPr bwMode="auto">
            <a:xfrm>
              <a:off x="874672" y="3786190"/>
              <a:ext cx="2482882" cy="504825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 smtClean="0">
                  <a:latin typeface="Calibri" pitchFamily="34" charset="0"/>
                </a:rPr>
                <a:t>Condition</a:t>
              </a: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29" name="Rectangle 26"/>
            <p:cNvSpPr>
              <a:spLocks noChangeArrowheads="1"/>
            </p:cNvSpPr>
            <p:nvPr/>
          </p:nvSpPr>
          <p:spPr bwMode="auto">
            <a:xfrm>
              <a:off x="874672" y="4286256"/>
              <a:ext cx="2482882" cy="2143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 b="1">
                <a:latin typeface="Calibri" pitchFamily="34" charset="0"/>
              </a:endParaRPr>
            </a:p>
          </p:txBody>
        </p:sp>
        <p:sp>
          <p:nvSpPr>
            <p:cNvPr id="30" name="Rectangle 27"/>
            <p:cNvSpPr>
              <a:spLocks noChangeArrowheads="1"/>
            </p:cNvSpPr>
            <p:nvPr/>
          </p:nvSpPr>
          <p:spPr bwMode="auto">
            <a:xfrm>
              <a:off x="874671" y="4500570"/>
              <a:ext cx="2482884" cy="207170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>
                <a:lnSpc>
                  <a:spcPct val="95000"/>
                </a:lnSpc>
                <a:spcBef>
                  <a:spcPct val="20000"/>
                </a:spcBef>
              </a:pPr>
              <a:endParaRPr lang="fr-FR" b="1" i="1">
                <a:latin typeface="Calibri" pitchFamily="34" charset="0"/>
              </a:endParaRPr>
            </a:p>
          </p:txBody>
        </p:sp>
        <p:sp>
          <p:nvSpPr>
            <p:cNvPr id="31" name="Text Box 16"/>
            <p:cNvSpPr txBox="1">
              <a:spLocks noChangeArrowheads="1"/>
            </p:cNvSpPr>
            <p:nvPr/>
          </p:nvSpPr>
          <p:spPr bwMode="auto">
            <a:xfrm>
              <a:off x="979151" y="4555230"/>
              <a:ext cx="2378404" cy="1923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700"/>
                </a:lnSpc>
                <a:spcBef>
                  <a:spcPts val="1200"/>
                </a:spcBef>
              </a:pPr>
              <a:r>
                <a:rPr lang="fr-FR" b="1" smtClean="0">
                  <a:latin typeface="Calibri" pitchFamily="34" charset="0"/>
                </a:rPr>
                <a:t>« create »</a:t>
              </a:r>
              <a:br>
                <a:rPr lang="fr-FR" b="1" smtClean="0">
                  <a:latin typeface="Calibri" pitchFamily="34" charset="0"/>
                </a:rPr>
              </a:br>
              <a:r>
                <a:rPr lang="fr-FR" b="1" smtClean="0">
                  <a:latin typeface="Calibri" pitchFamily="34" charset="0"/>
                </a:rPr>
                <a:t>Condition(Mutex m)</a:t>
              </a:r>
            </a:p>
            <a:p>
              <a:pPr>
                <a:lnSpc>
                  <a:spcPts val="1700"/>
                </a:lnSpc>
                <a:spcBef>
                  <a:spcPts val="1200"/>
                </a:spcBef>
              </a:pPr>
              <a:r>
                <a:rPr lang="fr-FR" b="1" smtClean="0">
                  <a:latin typeface="Calibri" pitchFamily="34" charset="0"/>
                </a:rPr>
                <a:t>wait()</a:t>
              </a:r>
            </a:p>
            <a:p>
              <a:pPr>
                <a:lnSpc>
                  <a:spcPts val="1700"/>
                </a:lnSpc>
                <a:spcBef>
                  <a:spcPts val="1200"/>
                </a:spcBef>
              </a:pPr>
              <a:r>
                <a:rPr lang="fr-FR" b="1" smtClean="0">
                  <a:latin typeface="Calibri" pitchFamily="34" charset="0"/>
                </a:rPr>
                <a:t>wait(timeout : Integer)</a:t>
              </a:r>
            </a:p>
            <a:p>
              <a:pPr>
                <a:lnSpc>
                  <a:spcPts val="1700"/>
                </a:lnSpc>
                <a:spcBef>
                  <a:spcPts val="1200"/>
                </a:spcBef>
              </a:pPr>
              <a:r>
                <a:rPr lang="fr-FR" b="1" smtClean="0">
                  <a:latin typeface="Calibri" pitchFamily="34" charset="0"/>
                </a:rPr>
                <a:t>notify()</a:t>
              </a:r>
            </a:p>
            <a:p>
              <a:pPr>
                <a:lnSpc>
                  <a:spcPts val="1700"/>
                </a:lnSpc>
                <a:spcBef>
                  <a:spcPts val="1200"/>
                </a:spcBef>
              </a:pPr>
              <a:r>
                <a:rPr lang="fr-FR" b="1" smtClean="0">
                  <a:latin typeface="Calibri" pitchFamily="34" charset="0"/>
                </a:rPr>
                <a:t>notifyAll()</a:t>
              </a:r>
              <a:endParaRPr lang="fr-FR" b="1">
                <a:latin typeface="Calibri" pitchFamily="34" charset="0"/>
              </a:endParaRPr>
            </a:p>
          </p:txBody>
        </p:sp>
      </p:grpSp>
      <p:cxnSp>
        <p:nvCxnSpPr>
          <p:cNvPr id="32" name="AutoShape 12"/>
          <p:cNvCxnSpPr>
            <a:cxnSpLocks noChangeShapeType="1"/>
          </p:cNvCxnSpPr>
          <p:nvPr/>
        </p:nvCxnSpPr>
        <p:spPr bwMode="auto">
          <a:xfrm rot="5400000" flipH="1" flipV="1">
            <a:off x="1762096" y="2932107"/>
            <a:ext cx="708035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34" name="Text Box 8"/>
          <p:cNvSpPr txBox="1">
            <a:spLocks noChangeArrowheads="1"/>
          </p:cNvSpPr>
          <p:nvPr/>
        </p:nvSpPr>
        <p:spPr bwMode="auto">
          <a:xfrm>
            <a:off x="1357290" y="2643182"/>
            <a:ext cx="60593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mutex</a:t>
            </a:r>
            <a:endParaRPr lang="fr-FR" b="1">
              <a:latin typeface="Calibri" pitchFamily="34" charset="0"/>
            </a:endParaRPr>
          </a:p>
        </p:txBody>
      </p:sp>
      <p:sp>
        <p:nvSpPr>
          <p:cNvPr id="49" name="Text Box 14"/>
          <p:cNvSpPr txBox="1">
            <a:spLocks noChangeArrowheads="1"/>
          </p:cNvSpPr>
          <p:nvPr/>
        </p:nvSpPr>
        <p:spPr bwMode="auto">
          <a:xfrm>
            <a:off x="2285984" y="2643182"/>
            <a:ext cx="1170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1</a:t>
            </a:r>
          </a:p>
        </p:txBody>
      </p:sp>
      <p:cxnSp>
        <p:nvCxnSpPr>
          <p:cNvPr id="62" name="Connecteur droit 61"/>
          <p:cNvCxnSpPr>
            <a:stCxn id="63" idx="3"/>
          </p:cNvCxnSpPr>
          <p:nvPr/>
        </p:nvCxnSpPr>
        <p:spPr>
          <a:xfrm rot="5400000">
            <a:off x="7583103" y="3061103"/>
            <a:ext cx="417522" cy="10308"/>
          </a:xfrm>
          <a:prstGeom prst="line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63" name="AutoShape 31"/>
          <p:cNvSpPr>
            <a:spLocks noChangeArrowheads="1"/>
          </p:cNvSpPr>
          <p:nvPr/>
        </p:nvSpPr>
        <p:spPr bwMode="auto">
          <a:xfrm>
            <a:off x="7616837" y="2571744"/>
            <a:ext cx="360362" cy="285752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33" name="Espace réservé du numéro de diapositive 2"/>
          <p:cNvSpPr>
            <a:spLocks noGrp="1"/>
          </p:cNvSpPr>
          <p:nvPr>
            <p:ph type="sldNum" sz="quarter" idx="10"/>
          </p:nvPr>
        </p:nvSpPr>
        <p:spPr>
          <a:xfrm>
            <a:off x="8855075" y="188913"/>
            <a:ext cx="288925" cy="182562"/>
          </a:xfrm>
        </p:spPr>
        <p:txBody>
          <a:bodyPr/>
          <a:lstStyle/>
          <a:p>
            <a:pPr>
              <a:defRPr/>
            </a:pPr>
            <a:fld id="{925DA818-FCF6-40DC-89C6-BB45E83D3B61}" type="slidenum">
              <a:rPr lang="fr-FR"/>
              <a:pPr>
                <a:defRPr/>
              </a:pPr>
              <a:t>13</a:t>
            </a:fld>
            <a:endParaRPr lang="fr-FR"/>
          </a:p>
        </p:txBody>
      </p:sp>
      <p:grpSp>
        <p:nvGrpSpPr>
          <p:cNvPr id="46" name="Groupe 55"/>
          <p:cNvGrpSpPr/>
          <p:nvPr/>
        </p:nvGrpSpPr>
        <p:grpSpPr>
          <a:xfrm>
            <a:off x="6616705" y="1203317"/>
            <a:ext cx="2232025" cy="1363667"/>
            <a:chOff x="1000100" y="1714488"/>
            <a:chExt cx="2232025" cy="136366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7" name="Rectangle 10"/>
            <p:cNvSpPr>
              <a:spLocks noChangeArrowheads="1"/>
            </p:cNvSpPr>
            <p:nvPr/>
          </p:nvSpPr>
          <p:spPr bwMode="auto">
            <a:xfrm>
              <a:off x="1000100" y="1714488"/>
              <a:ext cx="2232025" cy="504825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>
                  <a:latin typeface="Calibri" pitchFamily="34" charset="0"/>
                </a:rPr>
                <a:t>Mutex</a:t>
              </a:r>
            </a:p>
          </p:txBody>
        </p:sp>
        <p:sp>
          <p:nvSpPr>
            <p:cNvPr id="48" name="Rectangle 26"/>
            <p:cNvSpPr>
              <a:spLocks noChangeArrowheads="1"/>
            </p:cNvSpPr>
            <p:nvPr/>
          </p:nvSpPr>
          <p:spPr bwMode="auto">
            <a:xfrm>
              <a:off x="1000100" y="2214554"/>
              <a:ext cx="2232025" cy="2143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 b="1">
                <a:latin typeface="Calibri" pitchFamily="34" charset="0"/>
              </a:endParaRPr>
            </a:p>
          </p:txBody>
        </p:sp>
        <p:sp>
          <p:nvSpPr>
            <p:cNvPr id="50" name="Rectangle 27"/>
            <p:cNvSpPr>
              <a:spLocks noChangeArrowheads="1"/>
            </p:cNvSpPr>
            <p:nvPr/>
          </p:nvSpPr>
          <p:spPr bwMode="auto">
            <a:xfrm>
              <a:off x="1000100" y="2428868"/>
              <a:ext cx="2232025" cy="649287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>
                <a:lnSpc>
                  <a:spcPct val="95000"/>
                </a:lnSpc>
                <a:spcBef>
                  <a:spcPct val="20000"/>
                </a:spcBef>
              </a:pPr>
              <a:endParaRPr lang="fr-FR" b="1" i="1">
                <a:latin typeface="Calibri" pitchFamily="34" charset="0"/>
              </a:endParaRPr>
            </a:p>
          </p:txBody>
        </p:sp>
        <p:sp>
          <p:nvSpPr>
            <p:cNvPr id="51" name="Text Box 16"/>
            <p:cNvSpPr txBox="1">
              <a:spLocks noChangeArrowheads="1"/>
            </p:cNvSpPr>
            <p:nvPr/>
          </p:nvSpPr>
          <p:spPr bwMode="auto">
            <a:xfrm>
              <a:off x="1115981" y="2483528"/>
              <a:ext cx="777457" cy="553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spAutoFit/>
            </a:bodyPr>
            <a:lstStyle/>
            <a:p>
              <a:r>
                <a:rPr lang="fr-FR" b="1" smtClean="0">
                  <a:latin typeface="Calibri" pitchFamily="34" charset="0"/>
                </a:rPr>
                <a:t>lock()</a:t>
              </a:r>
            </a:p>
            <a:p>
              <a:r>
                <a:rPr lang="fr-FR" b="1" smtClean="0">
                  <a:latin typeface="Calibri" pitchFamily="34" charset="0"/>
                </a:rPr>
                <a:t>unlock()</a:t>
              </a:r>
              <a:endParaRPr lang="fr-FR" b="1">
                <a:latin typeface="Calibri" pitchFamily="34" charset="0"/>
              </a:endParaRPr>
            </a:p>
          </p:txBody>
        </p:sp>
      </p:grpSp>
      <p:grpSp>
        <p:nvGrpSpPr>
          <p:cNvPr id="56" name="Groupe 49"/>
          <p:cNvGrpSpPr/>
          <p:nvPr/>
        </p:nvGrpSpPr>
        <p:grpSpPr>
          <a:xfrm>
            <a:off x="6491276" y="3275019"/>
            <a:ext cx="2482884" cy="2786082"/>
            <a:chOff x="874671" y="3786190"/>
            <a:chExt cx="2482884" cy="278608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7" name="Rectangle 10"/>
            <p:cNvSpPr>
              <a:spLocks noChangeArrowheads="1"/>
            </p:cNvSpPr>
            <p:nvPr/>
          </p:nvSpPr>
          <p:spPr bwMode="auto">
            <a:xfrm>
              <a:off x="874672" y="3786190"/>
              <a:ext cx="2482882" cy="504825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 smtClean="0">
                  <a:latin typeface="Calibri" pitchFamily="34" charset="0"/>
                </a:rPr>
                <a:t>Condition</a:t>
              </a: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64" name="Rectangle 26"/>
            <p:cNvSpPr>
              <a:spLocks noChangeArrowheads="1"/>
            </p:cNvSpPr>
            <p:nvPr/>
          </p:nvSpPr>
          <p:spPr bwMode="auto">
            <a:xfrm>
              <a:off x="874672" y="4286256"/>
              <a:ext cx="2482882" cy="2143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 b="1">
                <a:latin typeface="Calibri" pitchFamily="34" charset="0"/>
              </a:endParaRPr>
            </a:p>
          </p:txBody>
        </p:sp>
        <p:sp>
          <p:nvSpPr>
            <p:cNvPr id="65" name="Rectangle 27"/>
            <p:cNvSpPr>
              <a:spLocks noChangeArrowheads="1"/>
            </p:cNvSpPr>
            <p:nvPr/>
          </p:nvSpPr>
          <p:spPr bwMode="auto">
            <a:xfrm>
              <a:off x="874671" y="4500570"/>
              <a:ext cx="2482884" cy="207170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>
                <a:lnSpc>
                  <a:spcPct val="95000"/>
                </a:lnSpc>
                <a:spcBef>
                  <a:spcPct val="20000"/>
                </a:spcBef>
              </a:pPr>
              <a:endParaRPr lang="fr-FR" b="1" i="1">
                <a:latin typeface="Calibri" pitchFamily="34" charset="0"/>
              </a:endParaRPr>
            </a:p>
          </p:txBody>
        </p:sp>
        <p:sp>
          <p:nvSpPr>
            <p:cNvPr id="66" name="Text Box 16"/>
            <p:cNvSpPr txBox="1">
              <a:spLocks noChangeArrowheads="1"/>
            </p:cNvSpPr>
            <p:nvPr/>
          </p:nvSpPr>
          <p:spPr bwMode="auto">
            <a:xfrm>
              <a:off x="979151" y="4555230"/>
              <a:ext cx="2378404" cy="192360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700"/>
                </a:lnSpc>
                <a:spcBef>
                  <a:spcPts val="1200"/>
                </a:spcBef>
              </a:pPr>
              <a:r>
                <a:rPr lang="fr-FR" b="1" smtClean="0">
                  <a:latin typeface="Calibri" pitchFamily="34" charset="0"/>
                </a:rPr>
                <a:t>« create »</a:t>
              </a:r>
              <a:br>
                <a:rPr lang="fr-FR" b="1" smtClean="0">
                  <a:latin typeface="Calibri" pitchFamily="34" charset="0"/>
                </a:rPr>
              </a:br>
              <a:r>
                <a:rPr lang="fr-FR" b="1" smtClean="0">
                  <a:latin typeface="Calibri" pitchFamily="34" charset="0"/>
                </a:rPr>
                <a:t>Condition(Mutex m)</a:t>
              </a:r>
            </a:p>
            <a:p>
              <a:pPr>
                <a:lnSpc>
                  <a:spcPts val="1700"/>
                </a:lnSpc>
                <a:spcBef>
                  <a:spcPts val="1200"/>
                </a:spcBef>
              </a:pPr>
              <a:r>
                <a:rPr lang="fr-FR" b="1" smtClean="0">
                  <a:latin typeface="Calibri" pitchFamily="34" charset="0"/>
                </a:rPr>
                <a:t>wait()</a:t>
              </a:r>
            </a:p>
            <a:p>
              <a:pPr>
                <a:lnSpc>
                  <a:spcPts val="1700"/>
                </a:lnSpc>
                <a:spcBef>
                  <a:spcPts val="1200"/>
                </a:spcBef>
              </a:pPr>
              <a:r>
                <a:rPr lang="fr-FR" b="1" smtClean="0">
                  <a:latin typeface="Calibri" pitchFamily="34" charset="0"/>
                </a:rPr>
                <a:t>wait(timeout : Integer)</a:t>
              </a:r>
            </a:p>
            <a:p>
              <a:pPr>
                <a:lnSpc>
                  <a:spcPts val="1700"/>
                </a:lnSpc>
                <a:spcBef>
                  <a:spcPts val="1200"/>
                </a:spcBef>
              </a:pPr>
              <a:r>
                <a:rPr lang="fr-FR" b="1" smtClean="0">
                  <a:latin typeface="Calibri" pitchFamily="34" charset="0"/>
                </a:rPr>
                <a:t>notify()</a:t>
              </a:r>
            </a:p>
            <a:p>
              <a:pPr>
                <a:lnSpc>
                  <a:spcPts val="1700"/>
                </a:lnSpc>
                <a:spcBef>
                  <a:spcPts val="1200"/>
                </a:spcBef>
              </a:pPr>
              <a:r>
                <a:rPr lang="fr-FR" b="1" smtClean="0">
                  <a:latin typeface="Calibri" pitchFamily="34" charset="0"/>
                </a:rPr>
                <a:t>notifyAll()</a:t>
              </a:r>
              <a:endParaRPr lang="fr-FR" b="1">
                <a:latin typeface="Calibri" pitchFamily="34" charset="0"/>
              </a:endParaRPr>
            </a:p>
          </p:txBody>
        </p:sp>
      </p:grpSp>
      <p:sp>
        <p:nvSpPr>
          <p:cNvPr id="68" name="Rectangle 67"/>
          <p:cNvSpPr/>
          <p:nvPr/>
        </p:nvSpPr>
        <p:spPr>
          <a:xfrm>
            <a:off x="3500430" y="2000240"/>
            <a:ext cx="2857520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Dans le modèle objet, le mutex ou la condition s’utilisent à l’intérieur de l’objet (encapsulation) : ce sont les méthodes de la classe qui les utilisent. </a:t>
            </a:r>
            <a:endParaRPr lang="fr-FR" sz="1400"/>
          </a:p>
        </p:txBody>
      </p:sp>
      <p:sp>
        <p:nvSpPr>
          <p:cNvPr id="69" name="Rectangle 68"/>
          <p:cNvSpPr/>
          <p:nvPr/>
        </p:nvSpPr>
        <p:spPr>
          <a:xfrm>
            <a:off x="3571868" y="4643446"/>
            <a:ext cx="2643206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fr-FR" sz="2000" b="1" ker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on sait d’avance si le mutex sera associé à une condition ou </a:t>
            </a:r>
            <a:r>
              <a:rPr lang="fr-FR" sz="2000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pas.</a:t>
            </a:r>
            <a:endParaRPr lang="fr-FR" sz="1400"/>
          </a:p>
        </p:txBody>
      </p:sp>
      <p:sp>
        <p:nvSpPr>
          <p:cNvPr id="70" name="Flèche vers le bas 69"/>
          <p:cNvSpPr/>
          <p:nvPr/>
        </p:nvSpPr>
        <p:spPr bwMode="auto">
          <a:xfrm>
            <a:off x="4572000" y="4071942"/>
            <a:ext cx="500066" cy="500066"/>
          </a:xfrm>
          <a:prstGeom prst="downArrow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/>
            <a:endParaRPr lang="fr-FR" b="1" smtClean="0">
              <a:solidFill>
                <a:srgbClr val="000000"/>
              </a:solidFill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000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"/>
                            </p:stCondLst>
                            <p:childTnLst>
                              <p:par>
                                <p:cTn id="4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  <p:bldP spid="49" grpId="0"/>
      <p:bldP spid="63" grpId="0" animBg="1"/>
      <p:bldP spid="68" grpId="0"/>
      <p:bldP spid="69" grpId="0"/>
      <p:bldP spid="7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Classe Semaphore</a:t>
            </a:r>
            <a:endParaRPr lang="fr-FR"/>
          </a:p>
        </p:txBody>
      </p:sp>
      <p:sp>
        <p:nvSpPr>
          <p:cNvPr id="3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36E0BD5-41B8-4A2D-8460-AEC51B0F290C}" type="slidenum">
              <a:rPr lang="fr-FR" smtClean="0"/>
              <a:pPr>
                <a:defRPr/>
              </a:pPr>
              <a:t>14</a:t>
            </a:fld>
            <a:endParaRPr lang="fr-FR"/>
          </a:p>
        </p:txBody>
      </p:sp>
      <p:grpSp>
        <p:nvGrpSpPr>
          <p:cNvPr id="31" name="Groupe 30"/>
          <p:cNvGrpSpPr/>
          <p:nvPr/>
        </p:nvGrpSpPr>
        <p:grpSpPr>
          <a:xfrm>
            <a:off x="285720" y="1285860"/>
            <a:ext cx="4473599" cy="2571768"/>
            <a:chOff x="285720" y="1285860"/>
            <a:chExt cx="4473599" cy="2571768"/>
          </a:xfrm>
        </p:grpSpPr>
        <p:sp>
          <p:nvSpPr>
            <p:cNvPr id="5" name="Rectangle 10"/>
            <p:cNvSpPr>
              <a:spLocks noChangeArrowheads="1"/>
            </p:cNvSpPr>
            <p:nvPr/>
          </p:nvSpPr>
          <p:spPr bwMode="auto">
            <a:xfrm>
              <a:off x="285720" y="1285860"/>
              <a:ext cx="4473599" cy="504825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 smtClean="0">
                  <a:latin typeface="Calibri" pitchFamily="34" charset="0"/>
                </a:rPr>
                <a:t>Semaphore</a:t>
              </a: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6" name="Rectangle 26"/>
            <p:cNvSpPr>
              <a:spLocks noChangeArrowheads="1"/>
            </p:cNvSpPr>
            <p:nvPr/>
          </p:nvSpPr>
          <p:spPr bwMode="auto">
            <a:xfrm>
              <a:off x="285720" y="1785926"/>
              <a:ext cx="4473599" cy="57150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fr-FR" b="1" smtClean="0">
                  <a:solidFill>
                    <a:srgbClr val="000000"/>
                  </a:solidFill>
                  <a:latin typeface="Calibri" pitchFamily="34" charset="0"/>
                </a:rPr>
                <a:t># counter : Integer</a:t>
              </a:r>
              <a:br>
                <a:rPr lang="fr-FR" b="1" smtClean="0">
                  <a:solidFill>
                    <a:srgbClr val="000000"/>
                  </a:solidFill>
                  <a:latin typeface="Calibri" pitchFamily="34" charset="0"/>
                </a:rPr>
              </a:br>
              <a:r>
                <a:rPr lang="fr-FR" b="1" smtClean="0">
                  <a:solidFill>
                    <a:srgbClr val="000000"/>
                  </a:solidFill>
                  <a:latin typeface="Calibri" pitchFamily="34" charset="0"/>
                </a:rPr>
                <a:t># maxCount : Integer</a:t>
              </a:r>
            </a:p>
          </p:txBody>
        </p:sp>
        <p:sp>
          <p:nvSpPr>
            <p:cNvPr id="7" name="Rectangle 27"/>
            <p:cNvSpPr>
              <a:spLocks noChangeArrowheads="1"/>
            </p:cNvSpPr>
            <p:nvPr/>
          </p:nvSpPr>
          <p:spPr bwMode="auto">
            <a:xfrm>
              <a:off x="285720" y="2357430"/>
              <a:ext cx="4473599" cy="150019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r>
                <a:rPr lang="fr-FR" b="1" smtClean="0">
                  <a:latin typeface="Calibri" pitchFamily="34" charset="0"/>
                </a:rPr>
                <a:t>Semaphore(initVal : Integer, maxVal : Integer)</a:t>
              </a:r>
            </a:p>
            <a:p>
              <a:r>
                <a:rPr lang="fr-FR" b="1" smtClean="0">
                  <a:latin typeface="Calibri" pitchFamily="34" charset="0"/>
                </a:rPr>
                <a:t>take()</a:t>
              </a:r>
            </a:p>
            <a:p>
              <a:r>
                <a:rPr lang="fr-FR" b="1" smtClean="0">
                  <a:latin typeface="Calibri" pitchFamily="34" charset="0"/>
                </a:rPr>
                <a:t>take(timeout_ms : Integer)</a:t>
              </a:r>
            </a:p>
            <a:p>
              <a:r>
                <a:rPr lang="fr-FR" b="1" smtClean="0">
                  <a:latin typeface="Calibri" pitchFamily="34" charset="0"/>
                </a:rPr>
                <a:t>give()</a:t>
              </a:r>
            </a:p>
            <a:p>
              <a:r>
                <a:rPr lang="fr-FR" b="1" smtClean="0">
                  <a:latin typeface="Calibri" pitchFamily="34" charset="0"/>
                </a:rPr>
                <a:t>flush()</a:t>
              </a:r>
            </a:p>
          </p:txBody>
        </p:sp>
      </p:grpSp>
      <p:grpSp>
        <p:nvGrpSpPr>
          <p:cNvPr id="19" name="Groupe 49"/>
          <p:cNvGrpSpPr/>
          <p:nvPr/>
        </p:nvGrpSpPr>
        <p:grpSpPr>
          <a:xfrm>
            <a:off x="6500826" y="1285860"/>
            <a:ext cx="2482884" cy="2143140"/>
            <a:chOff x="874671" y="3786190"/>
            <a:chExt cx="2482884" cy="278608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" name="Rectangle 10"/>
            <p:cNvSpPr>
              <a:spLocks noChangeArrowheads="1"/>
            </p:cNvSpPr>
            <p:nvPr/>
          </p:nvSpPr>
          <p:spPr bwMode="auto">
            <a:xfrm>
              <a:off x="874672" y="3786190"/>
              <a:ext cx="2482882" cy="504825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 smtClean="0">
                  <a:latin typeface="Calibri" pitchFamily="34" charset="0"/>
                </a:rPr>
                <a:t>Condition</a:t>
              </a: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21" name="Rectangle 26"/>
            <p:cNvSpPr>
              <a:spLocks noChangeArrowheads="1"/>
            </p:cNvSpPr>
            <p:nvPr/>
          </p:nvSpPr>
          <p:spPr bwMode="auto">
            <a:xfrm>
              <a:off x="874672" y="4286256"/>
              <a:ext cx="2482882" cy="214314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 b="1">
                <a:latin typeface="Calibri" pitchFamily="34" charset="0"/>
              </a:endParaRPr>
            </a:p>
          </p:txBody>
        </p:sp>
        <p:sp>
          <p:nvSpPr>
            <p:cNvPr id="22" name="Rectangle 27"/>
            <p:cNvSpPr>
              <a:spLocks noChangeArrowheads="1"/>
            </p:cNvSpPr>
            <p:nvPr/>
          </p:nvSpPr>
          <p:spPr bwMode="auto">
            <a:xfrm>
              <a:off x="874671" y="4500570"/>
              <a:ext cx="2482884" cy="207170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>
                <a:lnSpc>
                  <a:spcPct val="95000"/>
                </a:lnSpc>
                <a:spcBef>
                  <a:spcPct val="20000"/>
                </a:spcBef>
              </a:pPr>
              <a:endParaRPr lang="fr-FR" b="1" i="1">
                <a:latin typeface="Calibri" pitchFamily="34" charset="0"/>
              </a:endParaRPr>
            </a:p>
          </p:txBody>
        </p:sp>
        <p:sp>
          <p:nvSpPr>
            <p:cNvPr id="23" name="Text Box 16"/>
            <p:cNvSpPr txBox="1">
              <a:spLocks noChangeArrowheads="1"/>
            </p:cNvSpPr>
            <p:nvPr/>
          </p:nvSpPr>
          <p:spPr bwMode="auto">
            <a:xfrm>
              <a:off x="979151" y="4555230"/>
              <a:ext cx="2378404" cy="151964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 lIns="0" tIns="0" rIns="0" bIns="0">
              <a:spAutoFit/>
            </a:bodyPr>
            <a:lstStyle/>
            <a:p>
              <a:pPr>
                <a:lnSpc>
                  <a:spcPts val="1700"/>
                </a:lnSpc>
                <a:spcBef>
                  <a:spcPts val="400"/>
                </a:spcBef>
              </a:pPr>
              <a:r>
                <a:rPr lang="fr-FR" b="1" smtClean="0">
                  <a:latin typeface="Calibri" pitchFamily="34" charset="0"/>
                </a:rPr>
                <a:t>« create »</a:t>
              </a:r>
              <a:br>
                <a:rPr lang="fr-FR" b="1" smtClean="0">
                  <a:latin typeface="Calibri" pitchFamily="34" charset="0"/>
                </a:rPr>
              </a:br>
              <a:r>
                <a:rPr lang="fr-FR" b="1" smtClean="0">
                  <a:latin typeface="Calibri" pitchFamily="34" charset="0"/>
                </a:rPr>
                <a:t>Condition(Mutex m)</a:t>
              </a:r>
            </a:p>
            <a:p>
              <a:pPr>
                <a:lnSpc>
                  <a:spcPts val="1700"/>
                </a:lnSpc>
                <a:spcBef>
                  <a:spcPts val="400"/>
                </a:spcBef>
              </a:pPr>
              <a:r>
                <a:rPr lang="fr-FR" b="1" smtClean="0">
                  <a:latin typeface="Calibri" pitchFamily="34" charset="0"/>
                </a:rPr>
                <a:t>wait()</a:t>
              </a:r>
            </a:p>
            <a:p>
              <a:pPr>
                <a:lnSpc>
                  <a:spcPts val="1700"/>
                </a:lnSpc>
                <a:spcBef>
                  <a:spcPts val="400"/>
                </a:spcBef>
              </a:pPr>
              <a:r>
                <a:rPr lang="fr-FR" b="1" smtClean="0">
                  <a:latin typeface="Calibri" pitchFamily="34" charset="0"/>
                </a:rPr>
                <a:t>wait(timeout : Integer)</a:t>
              </a:r>
            </a:p>
            <a:p>
              <a:pPr>
                <a:lnSpc>
                  <a:spcPts val="1700"/>
                </a:lnSpc>
                <a:spcBef>
                  <a:spcPts val="400"/>
                </a:spcBef>
              </a:pPr>
              <a:r>
                <a:rPr lang="fr-FR" b="1" smtClean="0">
                  <a:latin typeface="Calibri" pitchFamily="34" charset="0"/>
                </a:rPr>
                <a:t>notify()</a:t>
              </a:r>
            </a:p>
            <a:p>
              <a:pPr>
                <a:lnSpc>
                  <a:spcPts val="1700"/>
                </a:lnSpc>
                <a:spcBef>
                  <a:spcPts val="400"/>
                </a:spcBef>
              </a:pPr>
              <a:r>
                <a:rPr lang="fr-FR" b="1" smtClean="0">
                  <a:latin typeface="Calibri" pitchFamily="34" charset="0"/>
                </a:rPr>
                <a:t>notifyAll()</a:t>
              </a:r>
              <a:endParaRPr lang="fr-FR" b="1">
                <a:latin typeface="Calibri" pitchFamily="34" charset="0"/>
              </a:endParaRPr>
            </a:p>
          </p:txBody>
        </p:sp>
      </p:grpSp>
      <p:cxnSp>
        <p:nvCxnSpPr>
          <p:cNvPr id="25" name="AutoShape 12"/>
          <p:cNvCxnSpPr>
            <a:cxnSpLocks noChangeShapeType="1"/>
          </p:cNvCxnSpPr>
          <p:nvPr/>
        </p:nvCxnSpPr>
        <p:spPr bwMode="auto">
          <a:xfrm>
            <a:off x="4769536" y="2285992"/>
            <a:ext cx="1731290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26" name="Text Box 16"/>
          <p:cNvSpPr txBox="1">
            <a:spLocks noChangeArrowheads="1"/>
          </p:cNvSpPr>
          <p:nvPr/>
        </p:nvSpPr>
        <p:spPr bwMode="auto">
          <a:xfrm>
            <a:off x="5500694" y="1928802"/>
            <a:ext cx="938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notEmpty</a:t>
            </a:r>
            <a:endParaRPr lang="fr-FR" b="1">
              <a:latin typeface="Calibri" pitchFamily="34" charset="0"/>
            </a:endParaRPr>
          </a:p>
        </p:txBody>
      </p:sp>
      <p:sp>
        <p:nvSpPr>
          <p:cNvPr id="27" name="Text Box 14"/>
          <p:cNvSpPr txBox="1">
            <a:spLocks noChangeArrowheads="1"/>
          </p:cNvSpPr>
          <p:nvPr/>
        </p:nvSpPr>
        <p:spPr bwMode="auto">
          <a:xfrm>
            <a:off x="6198296" y="2353691"/>
            <a:ext cx="1170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1</a:t>
            </a:r>
          </a:p>
        </p:txBody>
      </p:sp>
      <p:sp>
        <p:nvSpPr>
          <p:cNvPr id="28" name="Losange 27"/>
          <p:cNvSpPr/>
          <p:nvPr/>
        </p:nvSpPr>
        <p:spPr>
          <a:xfrm>
            <a:off x="4769536" y="2185284"/>
            <a:ext cx="285752" cy="214314"/>
          </a:xfrm>
          <a:prstGeom prst="diamon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0" name="Rectangle 29"/>
          <p:cNvSpPr/>
          <p:nvPr/>
        </p:nvSpPr>
        <p:spPr>
          <a:xfrm>
            <a:off x="642910" y="4000504"/>
            <a:ext cx="8326318" cy="224676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Un sémaphore est un compteur de jetons</a:t>
            </a:r>
          </a:p>
          <a:p>
            <a:r>
              <a:rPr lang="fr-FR" sz="2800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Lorsqu’il est vide, la demande de jeton bloque la tâche</a:t>
            </a:r>
          </a:p>
          <a:p>
            <a:r>
              <a:rPr lang="fr-FR" sz="2800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Déblocage : une autre tâche fournit un jeton</a:t>
            </a:r>
          </a:p>
          <a:p>
            <a:endParaRPr lang="fr-FR" sz="2800" b="1" ker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  <a:p>
            <a:r>
              <a:rPr lang="fr-FR" sz="2800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Mécanisme de blocage déblocage ?</a:t>
            </a:r>
            <a:endParaRPr lang="fr-FR"/>
          </a:p>
        </p:txBody>
      </p:sp>
      <p:sp>
        <p:nvSpPr>
          <p:cNvPr id="33" name="Rectangle 32"/>
          <p:cNvSpPr/>
          <p:nvPr/>
        </p:nvSpPr>
        <p:spPr>
          <a:xfrm>
            <a:off x="6000760" y="5715016"/>
            <a:ext cx="163859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kern="0">
                <a:solidFill>
                  <a:srgbClr val="CC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Condition</a:t>
            </a:r>
            <a:endParaRPr lang="fr-FR">
              <a:solidFill>
                <a:srgbClr val="CC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/>
      <p:bldP spid="27" grpId="0"/>
      <p:bldP spid="28" grpId="0" animBg="1"/>
      <p:bldP spid="30" grpId="0"/>
      <p:bldP spid="33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70B30-4D59-4996-B0AF-37DEB246FEC4}" type="slidenum">
              <a:rPr lang="fr-FR"/>
              <a:pPr>
                <a:defRPr/>
              </a:pPr>
              <a:t>15</a:t>
            </a:fld>
            <a:endParaRPr lang="fr-FR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Appel d’opération synchrone</a:t>
            </a: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6348394" y="1195376"/>
            <a:ext cx="1587500" cy="590550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fr-FR" sz="2800" b="1" u="sng">
                <a:latin typeface="Calibri" pitchFamily="34" charset="0"/>
              </a:rPr>
              <a:t>:</a:t>
            </a:r>
            <a:r>
              <a:rPr lang="fr-FR" sz="2800" b="1" u="sng" smtClean="0">
                <a:latin typeface="Calibri" pitchFamily="34" charset="0"/>
              </a:rPr>
              <a:t>Server</a:t>
            </a:r>
            <a:endParaRPr lang="fr-FR" sz="2800" b="1" u="sng">
              <a:latin typeface="Calibri" pitchFamily="34" charset="0"/>
            </a:endParaRP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1928794" y="1755789"/>
            <a:ext cx="215900" cy="3744913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5369" name="Text Box 12"/>
          <p:cNvSpPr txBox="1">
            <a:spLocks noChangeArrowheads="1"/>
          </p:cNvSpPr>
          <p:nvPr/>
        </p:nvSpPr>
        <p:spPr bwMode="auto">
          <a:xfrm>
            <a:off x="3368273" y="2189151"/>
            <a:ext cx="25910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3200" b="1" smtClean="0">
                <a:latin typeface="Calibri" pitchFamily="34" charset="0"/>
              </a:rPr>
              <a:t>crunch (param)</a:t>
            </a:r>
            <a:endParaRPr lang="fr-FR" sz="3200" b="1">
              <a:latin typeface="Calibri" pitchFamily="34" charset="0"/>
            </a:endParaRPr>
          </a:p>
        </p:txBody>
      </p:sp>
      <p:sp>
        <p:nvSpPr>
          <p:cNvPr id="15370" name="Line 13"/>
          <p:cNvSpPr>
            <a:spLocks noChangeShapeType="1"/>
          </p:cNvSpPr>
          <p:nvPr/>
        </p:nvSpPr>
        <p:spPr bwMode="auto">
          <a:xfrm>
            <a:off x="7161194" y="1785926"/>
            <a:ext cx="0" cy="381635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5371" name="Rectangle 8"/>
          <p:cNvSpPr>
            <a:spLocks noChangeArrowheads="1"/>
          </p:cNvSpPr>
          <p:nvPr/>
        </p:nvSpPr>
        <p:spPr bwMode="auto">
          <a:xfrm>
            <a:off x="7067530" y="2722551"/>
            <a:ext cx="196867" cy="107157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grpSp>
        <p:nvGrpSpPr>
          <p:cNvPr id="13" name="Groupe 12"/>
          <p:cNvGrpSpPr/>
          <p:nvPr/>
        </p:nvGrpSpPr>
        <p:grpSpPr>
          <a:xfrm>
            <a:off x="2144694" y="2578089"/>
            <a:ext cx="4905391" cy="287338"/>
            <a:chOff x="1881188" y="3284538"/>
            <a:chExt cx="4905391" cy="287338"/>
          </a:xfrm>
        </p:grpSpPr>
        <p:sp>
          <p:nvSpPr>
            <p:cNvPr id="15367" name="Line 9"/>
            <p:cNvSpPr>
              <a:spLocks noChangeShapeType="1"/>
            </p:cNvSpPr>
            <p:nvPr/>
          </p:nvSpPr>
          <p:spPr bwMode="auto">
            <a:xfrm>
              <a:off x="1881188" y="3429000"/>
              <a:ext cx="48974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b="1">
                <a:latin typeface="Calibri" pitchFamily="34" charset="0"/>
              </a:endParaRPr>
            </a:p>
          </p:txBody>
        </p:sp>
        <p:sp>
          <p:nvSpPr>
            <p:cNvPr id="15368" name="Line 10"/>
            <p:cNvSpPr>
              <a:spLocks noChangeShapeType="1"/>
            </p:cNvSpPr>
            <p:nvPr/>
          </p:nvSpPr>
          <p:spPr bwMode="auto">
            <a:xfrm>
              <a:off x="6489700" y="3284538"/>
              <a:ext cx="288925" cy="1444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b="1">
                <a:latin typeface="Calibri" pitchFamily="34" charset="0"/>
              </a:endParaRPr>
            </a:p>
          </p:txBody>
        </p:sp>
        <p:sp>
          <p:nvSpPr>
            <p:cNvPr id="12" name="Line 10"/>
            <p:cNvSpPr>
              <a:spLocks noChangeShapeType="1"/>
            </p:cNvSpPr>
            <p:nvPr/>
          </p:nvSpPr>
          <p:spPr bwMode="auto">
            <a:xfrm flipV="1">
              <a:off x="6500826" y="3429000"/>
              <a:ext cx="285753" cy="1428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b="1">
                <a:latin typeface="Calibri" pitchFamily="34" charset="0"/>
              </a:endParaRPr>
            </a:p>
          </p:txBody>
        </p:sp>
      </p:grpSp>
      <p:grpSp>
        <p:nvGrpSpPr>
          <p:cNvPr id="14" name="Groupe 13"/>
          <p:cNvGrpSpPr/>
          <p:nvPr/>
        </p:nvGrpSpPr>
        <p:grpSpPr>
          <a:xfrm rot="10800000">
            <a:off x="2146029" y="3651245"/>
            <a:ext cx="4905391" cy="287338"/>
            <a:chOff x="1881188" y="3284538"/>
            <a:chExt cx="4905391" cy="287338"/>
          </a:xfrm>
        </p:grpSpPr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1881188" y="3429000"/>
              <a:ext cx="48974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 b="1">
                <a:latin typeface="Calibri" pitchFamily="34" charset="0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6489700" y="3284538"/>
              <a:ext cx="288925" cy="1444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b="1">
                <a:latin typeface="Calibri" pitchFamily="34" charset="0"/>
              </a:endParaRPr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 flipV="1">
              <a:off x="6500826" y="3429000"/>
              <a:ext cx="285753" cy="1428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b="1">
                <a:latin typeface="Calibri" pitchFamily="34" charset="0"/>
              </a:endParaRPr>
            </a:p>
          </p:txBody>
        </p:sp>
      </p:grpSp>
      <p:sp>
        <p:nvSpPr>
          <p:cNvPr id="18" name="Rectangle 17"/>
          <p:cNvSpPr/>
          <p:nvPr/>
        </p:nvSpPr>
        <p:spPr>
          <a:xfrm>
            <a:off x="1214414" y="4857760"/>
            <a:ext cx="7572428" cy="150019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/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Client::run(Server* server)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{</a:t>
            </a:r>
          </a:p>
          <a:p>
            <a:endParaRPr lang="fr-FR" b="1" kern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endParaRPr lang="fr-FR" b="1" kern="0" smtClean="0">
              <a:solidFill>
                <a:srgbClr val="00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urier New" pitchFamily="49" charset="0"/>
              <a:cs typeface="Courier New" pitchFamily="49" charset="0"/>
            </a:endParaRP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fr-FR" sz="16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19" name="Text Box 12"/>
          <p:cNvSpPr txBox="1">
            <a:spLocks noChangeArrowheads="1"/>
          </p:cNvSpPr>
          <p:nvPr/>
        </p:nvSpPr>
        <p:spPr bwMode="auto">
          <a:xfrm>
            <a:off x="2571736" y="3286124"/>
            <a:ext cx="97481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3200" b="1" smtClean="0">
                <a:latin typeface="Calibri" pitchFamily="34" charset="0"/>
              </a:rPr>
              <a:t>result</a:t>
            </a:r>
            <a:endParaRPr lang="fr-FR" sz="3200" b="1">
              <a:latin typeface="Calibri" pitchFamily="34" charset="0"/>
            </a:endParaRPr>
          </a:p>
        </p:txBody>
      </p:sp>
      <p:sp>
        <p:nvSpPr>
          <p:cNvPr id="56324" name="Rectangle 4"/>
          <p:cNvSpPr>
            <a:spLocks noChangeArrowheads="1"/>
          </p:cNvSpPr>
          <p:nvPr/>
        </p:nvSpPr>
        <p:spPr bwMode="auto">
          <a:xfrm>
            <a:off x="1476275" y="1230286"/>
            <a:ext cx="1146339" cy="52322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folHlink">
                <a:alpha val="50000"/>
              </a:scheme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2800" b="1" u="sng">
                <a:latin typeface="Calibri" pitchFamily="34" charset="0"/>
              </a:rPr>
              <a:t>:Client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285852" y="5399771"/>
            <a:ext cx="692948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int param = 10;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double result = server-&gt;crunch(param);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  <p:bldP spid="2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70B30-4D59-4996-B0AF-37DEB246FEC4}" type="slidenum">
              <a:rPr lang="fr-FR"/>
              <a:pPr>
                <a:defRPr/>
              </a:pPr>
              <a:t>16</a:t>
            </a:fld>
            <a:endParaRPr lang="fr-FR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Appel d’opération </a:t>
            </a:r>
            <a:r>
              <a:rPr lang="fr-FR" smtClean="0">
                <a:solidFill>
                  <a:srgbClr val="CC0000"/>
                </a:solidFill>
              </a:rPr>
              <a:t>a</a:t>
            </a:r>
            <a:r>
              <a:rPr lang="fr-FR" smtClean="0"/>
              <a:t>synchrone</a:t>
            </a: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1866912" y="2115891"/>
            <a:ext cx="215900" cy="3744913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5369" name="Text Box 12"/>
          <p:cNvSpPr txBox="1">
            <a:spLocks noChangeArrowheads="1"/>
          </p:cNvSpPr>
          <p:nvPr/>
        </p:nvSpPr>
        <p:spPr bwMode="auto">
          <a:xfrm>
            <a:off x="3306391" y="2565387"/>
            <a:ext cx="25910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3200" b="1" smtClean="0">
                <a:latin typeface="Calibri" pitchFamily="34" charset="0"/>
              </a:rPr>
              <a:t>crunch (param)</a:t>
            </a:r>
            <a:endParaRPr lang="fr-FR" sz="3200" b="1">
              <a:latin typeface="Calibri" pitchFamily="34" charset="0"/>
            </a:endParaRPr>
          </a:p>
        </p:txBody>
      </p:sp>
      <p:sp>
        <p:nvSpPr>
          <p:cNvPr id="15370" name="Line 13"/>
          <p:cNvSpPr>
            <a:spLocks noChangeShapeType="1"/>
          </p:cNvSpPr>
          <p:nvPr/>
        </p:nvSpPr>
        <p:spPr bwMode="auto">
          <a:xfrm>
            <a:off x="7099312" y="2162162"/>
            <a:ext cx="0" cy="381635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5371" name="Rectangle 8"/>
          <p:cNvSpPr>
            <a:spLocks noChangeArrowheads="1"/>
          </p:cNvSpPr>
          <p:nvPr/>
        </p:nvSpPr>
        <p:spPr bwMode="auto">
          <a:xfrm>
            <a:off x="7005648" y="2162162"/>
            <a:ext cx="219114" cy="3786214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5367" name="Line 9"/>
          <p:cNvSpPr>
            <a:spLocks noChangeShapeType="1"/>
          </p:cNvSpPr>
          <p:nvPr/>
        </p:nvSpPr>
        <p:spPr bwMode="auto">
          <a:xfrm>
            <a:off x="2082812" y="3098787"/>
            <a:ext cx="4897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5368" name="Line 10"/>
          <p:cNvSpPr>
            <a:spLocks noChangeShapeType="1"/>
          </p:cNvSpPr>
          <p:nvPr/>
        </p:nvSpPr>
        <p:spPr bwMode="auto">
          <a:xfrm>
            <a:off x="6691324" y="2954325"/>
            <a:ext cx="288925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grpSp>
        <p:nvGrpSpPr>
          <p:cNvPr id="3" name="Groupe 13"/>
          <p:cNvGrpSpPr/>
          <p:nvPr/>
        </p:nvGrpSpPr>
        <p:grpSpPr>
          <a:xfrm rot="10800000">
            <a:off x="2084147" y="4027481"/>
            <a:ext cx="4905391" cy="287338"/>
            <a:chOff x="1881188" y="3284538"/>
            <a:chExt cx="4905391" cy="287338"/>
          </a:xfrm>
        </p:grpSpPr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1881188" y="3429000"/>
              <a:ext cx="48974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 b="1">
                <a:latin typeface="Calibri" pitchFamily="34" charset="0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6489700" y="3284538"/>
              <a:ext cx="288925" cy="1444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b="1">
                <a:latin typeface="Calibri" pitchFamily="34" charset="0"/>
              </a:endParaRPr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 flipV="1">
              <a:off x="6500826" y="3429000"/>
              <a:ext cx="285753" cy="1428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b="1">
                <a:latin typeface="Calibri" pitchFamily="34" charset="0"/>
              </a:endParaRPr>
            </a:p>
          </p:txBody>
        </p:sp>
      </p:grp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1414393" y="1606522"/>
            <a:ext cx="1146339" cy="52322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2800" b="1" u="sng">
                <a:latin typeface="Calibri" pitchFamily="34" charset="0"/>
              </a:rPr>
              <a:t>:Client</a:t>
            </a: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6286512" y="1571612"/>
            <a:ext cx="1587500" cy="590550"/>
          </a:xfrm>
          <a:prstGeom prst="rect">
            <a:avLst/>
          </a:prstGeom>
          <a:solidFill>
            <a:srgbClr val="FFFFCC"/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fr-FR" sz="2800" b="1" u="sng">
                <a:latin typeface="Calibri" pitchFamily="34" charset="0"/>
              </a:rPr>
              <a:t>:</a:t>
            </a:r>
            <a:r>
              <a:rPr lang="fr-FR" sz="2800" b="1" u="sng" smtClean="0">
                <a:latin typeface="Calibri" pitchFamily="34" charset="0"/>
              </a:rPr>
              <a:t>Server</a:t>
            </a:r>
            <a:endParaRPr lang="fr-FR" sz="2800" b="1" u="sng">
              <a:latin typeface="Calibri" pitchFamily="34" charset="0"/>
            </a:endParaRP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2509854" y="3662360"/>
            <a:ext cx="97481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3200" b="1" smtClean="0">
                <a:latin typeface="Calibri" pitchFamily="34" charset="0"/>
              </a:rPr>
              <a:t>result</a:t>
            </a:r>
            <a:endParaRPr lang="fr-FR" sz="3200" b="1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928662" y="1785926"/>
            <a:ext cx="22860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req_crunch (param)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24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F46A10-3D12-4EAE-9513-2B742252DECA}" type="slidenum">
              <a:rPr lang="fr-FR"/>
              <a:pPr>
                <a:defRPr/>
              </a:pPr>
              <a:t>17</a:t>
            </a:fld>
            <a:endParaRPr lang="fr-FR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2" y="457201"/>
            <a:ext cx="8316943" cy="542908"/>
          </a:xfrm>
        </p:spPr>
        <p:txBody>
          <a:bodyPr/>
          <a:lstStyle/>
          <a:p>
            <a:pPr eaLnBrk="1" hangingPunct="1">
              <a:defRPr/>
            </a:pPr>
            <a:r>
              <a:rPr lang="fr-FR" smtClean="0"/>
              <a:t>Décomposition de l’appel asynchrone</a:t>
            </a:r>
          </a:p>
        </p:txBody>
      </p:sp>
      <p:sp>
        <p:nvSpPr>
          <p:cNvPr id="16389" name="Rectangle 4"/>
          <p:cNvSpPr>
            <a:spLocks noChangeArrowheads="1"/>
          </p:cNvSpPr>
          <p:nvPr/>
        </p:nvSpPr>
        <p:spPr bwMode="auto">
          <a:xfrm>
            <a:off x="4540280" y="1163618"/>
            <a:ext cx="2746364" cy="447674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fr-FR" sz="2400" b="1" u="sng" smtClean="0">
                <a:latin typeface="Calibri" pitchFamily="34" charset="0"/>
              </a:rPr>
              <a:t>reqFifo:RequestFifo</a:t>
            </a:r>
            <a:endParaRPr lang="fr-FR" sz="2400" b="1" u="sng">
              <a:latin typeface="Calibri" pitchFamily="34" charset="0"/>
            </a:endParaRP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3173098" y="1617637"/>
            <a:ext cx="208731" cy="501539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392" name="Line 7"/>
          <p:cNvSpPr>
            <a:spLocks noChangeShapeType="1"/>
          </p:cNvSpPr>
          <p:nvPr/>
        </p:nvSpPr>
        <p:spPr bwMode="auto">
          <a:xfrm>
            <a:off x="785787" y="2147908"/>
            <a:ext cx="228601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395" name="Line 12"/>
          <p:cNvSpPr>
            <a:spLocks noChangeShapeType="1"/>
          </p:cNvSpPr>
          <p:nvPr/>
        </p:nvSpPr>
        <p:spPr bwMode="auto">
          <a:xfrm>
            <a:off x="5884848" y="1617637"/>
            <a:ext cx="0" cy="502374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396" name="Line 14"/>
          <p:cNvSpPr>
            <a:spLocks noChangeShapeType="1"/>
          </p:cNvSpPr>
          <p:nvPr/>
        </p:nvSpPr>
        <p:spPr bwMode="auto">
          <a:xfrm rot="10800000">
            <a:off x="857224" y="3214686"/>
            <a:ext cx="2214578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V="1">
            <a:off x="3390901" y="3502025"/>
            <a:ext cx="239554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400" name="Rectangle 17"/>
          <p:cNvSpPr>
            <a:spLocks noChangeArrowheads="1"/>
          </p:cNvSpPr>
          <p:nvPr/>
        </p:nvSpPr>
        <p:spPr bwMode="auto">
          <a:xfrm rot="10800000" flipV="1">
            <a:off x="5786445" y="3496130"/>
            <a:ext cx="222467" cy="36308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401" name="Line 19"/>
          <p:cNvSpPr>
            <a:spLocks noChangeShapeType="1"/>
          </p:cNvSpPr>
          <p:nvPr/>
        </p:nvSpPr>
        <p:spPr bwMode="auto">
          <a:xfrm rot="10800000" flipV="1">
            <a:off x="3350925" y="3859215"/>
            <a:ext cx="2442149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402" name="Freeform 20"/>
          <p:cNvSpPr>
            <a:spLocks/>
          </p:cNvSpPr>
          <p:nvPr/>
        </p:nvSpPr>
        <p:spPr bwMode="auto">
          <a:xfrm>
            <a:off x="3388999" y="4106036"/>
            <a:ext cx="397184" cy="185486"/>
          </a:xfrm>
          <a:custGeom>
            <a:avLst/>
            <a:gdLst>
              <a:gd name="T0" fmla="*/ 0 w 318"/>
              <a:gd name="T1" fmla="*/ 0 h 227"/>
              <a:gd name="T2" fmla="*/ 318 w 318"/>
              <a:gd name="T3" fmla="*/ 0 h 227"/>
              <a:gd name="T4" fmla="*/ 318 w 318"/>
              <a:gd name="T5" fmla="*/ 227 h 227"/>
              <a:gd name="T6" fmla="*/ 91 w 318"/>
              <a:gd name="T7" fmla="*/ 227 h 227"/>
              <a:gd name="T8" fmla="*/ 0 60000 65536"/>
              <a:gd name="T9" fmla="*/ 0 60000 65536"/>
              <a:gd name="T10" fmla="*/ 0 60000 65536"/>
              <a:gd name="T11" fmla="*/ 0 60000 65536"/>
              <a:gd name="T12" fmla="*/ 0 w 318"/>
              <a:gd name="T13" fmla="*/ 0 h 227"/>
              <a:gd name="T14" fmla="*/ 318 w 318"/>
              <a:gd name="T15" fmla="*/ 227 h 22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8" h="227">
                <a:moveTo>
                  <a:pt x="0" y="0"/>
                </a:moveTo>
                <a:lnTo>
                  <a:pt x="318" y="0"/>
                </a:lnTo>
                <a:lnTo>
                  <a:pt x="318" y="227"/>
                </a:lnTo>
                <a:lnTo>
                  <a:pt x="91" y="227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403" name="Rectangle 21"/>
          <p:cNvSpPr>
            <a:spLocks noChangeArrowheads="1"/>
          </p:cNvSpPr>
          <p:nvPr/>
        </p:nvSpPr>
        <p:spPr bwMode="auto">
          <a:xfrm>
            <a:off x="3317560" y="4291522"/>
            <a:ext cx="215900" cy="36036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404" name="Freeform 22"/>
          <p:cNvSpPr>
            <a:spLocks/>
          </p:cNvSpPr>
          <p:nvPr/>
        </p:nvSpPr>
        <p:spPr bwMode="auto">
          <a:xfrm>
            <a:off x="3388998" y="4630931"/>
            <a:ext cx="423347" cy="236853"/>
          </a:xfrm>
          <a:custGeom>
            <a:avLst/>
            <a:gdLst>
              <a:gd name="T0" fmla="*/ 91 w 318"/>
              <a:gd name="T1" fmla="*/ 0 h 136"/>
              <a:gd name="T2" fmla="*/ 318 w 318"/>
              <a:gd name="T3" fmla="*/ 0 h 136"/>
              <a:gd name="T4" fmla="*/ 318 w 318"/>
              <a:gd name="T5" fmla="*/ 136 h 136"/>
              <a:gd name="T6" fmla="*/ 0 w 318"/>
              <a:gd name="T7" fmla="*/ 136 h 136"/>
              <a:gd name="T8" fmla="*/ 0 60000 65536"/>
              <a:gd name="T9" fmla="*/ 0 60000 65536"/>
              <a:gd name="T10" fmla="*/ 0 60000 65536"/>
              <a:gd name="T11" fmla="*/ 0 60000 65536"/>
              <a:gd name="T12" fmla="*/ 0 w 318"/>
              <a:gd name="T13" fmla="*/ 0 h 136"/>
              <a:gd name="T14" fmla="*/ 318 w 318"/>
              <a:gd name="T15" fmla="*/ 136 h 1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8" h="136">
                <a:moveTo>
                  <a:pt x="91" y="0"/>
                </a:moveTo>
                <a:lnTo>
                  <a:pt x="318" y="0"/>
                </a:lnTo>
                <a:lnTo>
                  <a:pt x="318" y="136"/>
                </a:lnTo>
                <a:lnTo>
                  <a:pt x="0" y="136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 type="none" w="med" len="med"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405" name="Text Box 23"/>
          <p:cNvSpPr txBox="1">
            <a:spLocks noChangeArrowheads="1"/>
          </p:cNvSpPr>
          <p:nvPr/>
        </p:nvSpPr>
        <p:spPr bwMode="auto">
          <a:xfrm>
            <a:off x="3857620" y="4002091"/>
            <a:ext cx="2048125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crunch (req.param)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4857752" y="3143248"/>
            <a:ext cx="5738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pop()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3588747" y="3551438"/>
            <a:ext cx="3561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req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3923157" y="4584077"/>
            <a:ext cx="6094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result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32" name="Rectangle 4"/>
          <p:cNvSpPr>
            <a:spLocks noChangeArrowheads="1"/>
          </p:cNvSpPr>
          <p:nvPr/>
        </p:nvSpPr>
        <p:spPr bwMode="auto">
          <a:xfrm>
            <a:off x="6875528" y="2052632"/>
            <a:ext cx="2054190" cy="447674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fr-FR" sz="2400" b="1" u="sng" smtClean="0">
                <a:latin typeface="Calibri" pitchFamily="34" charset="0"/>
              </a:rPr>
              <a:t>req:ReqServer</a:t>
            </a:r>
            <a:endParaRPr lang="fr-FR" sz="2400" b="1" u="sng">
              <a:latin typeface="Calibri" pitchFamily="34" charset="0"/>
            </a:endParaRP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7902623" y="2500306"/>
            <a:ext cx="0" cy="3915734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34" name="Rectangle 17"/>
          <p:cNvSpPr>
            <a:spLocks noChangeArrowheads="1"/>
          </p:cNvSpPr>
          <p:nvPr/>
        </p:nvSpPr>
        <p:spPr bwMode="auto">
          <a:xfrm rot="10800000" flipV="1">
            <a:off x="7786710" y="5073207"/>
            <a:ext cx="214314" cy="35718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214282" y="1142985"/>
            <a:ext cx="996872" cy="474652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FR" sz="2400" b="1" u="sng">
                <a:latin typeface="Calibri" pitchFamily="34" charset="0"/>
              </a:rPr>
              <a:t>:Client</a:t>
            </a: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604767" y="1617637"/>
            <a:ext cx="208731" cy="501539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35" name="Line 15"/>
          <p:cNvSpPr>
            <a:spLocks noChangeShapeType="1"/>
          </p:cNvSpPr>
          <p:nvPr/>
        </p:nvSpPr>
        <p:spPr bwMode="auto">
          <a:xfrm flipV="1">
            <a:off x="3383281" y="5074339"/>
            <a:ext cx="440343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36" name="Line 19"/>
          <p:cNvSpPr>
            <a:spLocks noChangeShapeType="1"/>
          </p:cNvSpPr>
          <p:nvPr/>
        </p:nvSpPr>
        <p:spPr bwMode="auto">
          <a:xfrm rot="10800000" flipV="1">
            <a:off x="3406139" y="5428809"/>
            <a:ext cx="4380569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6072198" y="4714884"/>
            <a:ext cx="17500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setResult(result)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41" name="Line 7"/>
          <p:cNvSpPr>
            <a:spLocks noChangeShapeType="1"/>
          </p:cNvSpPr>
          <p:nvPr/>
        </p:nvSpPr>
        <p:spPr bwMode="auto">
          <a:xfrm>
            <a:off x="799854" y="5851514"/>
            <a:ext cx="700092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6191260" y="5536964"/>
            <a:ext cx="13494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waitReturn()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43" name="Line 14"/>
          <p:cNvSpPr>
            <a:spLocks noChangeShapeType="1"/>
          </p:cNvSpPr>
          <p:nvPr/>
        </p:nvSpPr>
        <p:spPr bwMode="auto">
          <a:xfrm rot="10800000">
            <a:off x="799853" y="6208704"/>
            <a:ext cx="700092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7800778" y="5851514"/>
            <a:ext cx="214314" cy="35719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1198322" y="5908438"/>
            <a:ext cx="6094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result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46" name="Line 15"/>
          <p:cNvSpPr>
            <a:spLocks noChangeShapeType="1"/>
          </p:cNvSpPr>
          <p:nvPr/>
        </p:nvSpPr>
        <p:spPr bwMode="auto">
          <a:xfrm flipV="1">
            <a:off x="3286116" y="2714620"/>
            <a:ext cx="250033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7" name="Rectangle 17"/>
          <p:cNvSpPr>
            <a:spLocks noChangeArrowheads="1"/>
          </p:cNvSpPr>
          <p:nvPr/>
        </p:nvSpPr>
        <p:spPr bwMode="auto">
          <a:xfrm rot="10800000" flipV="1">
            <a:off x="5786446" y="2714620"/>
            <a:ext cx="214313" cy="357188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 rot="10800000" flipV="1">
            <a:off x="3286116" y="3071809"/>
            <a:ext cx="242889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4429124" y="2357430"/>
            <a:ext cx="10326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push(req)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39" name="Line 7"/>
          <p:cNvSpPr>
            <a:spLocks noChangeShapeType="1"/>
          </p:cNvSpPr>
          <p:nvPr/>
        </p:nvSpPr>
        <p:spPr bwMode="auto">
          <a:xfrm>
            <a:off x="3286117" y="2285992"/>
            <a:ext cx="3571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397" name="Rectangle 16"/>
          <p:cNvSpPr>
            <a:spLocks noChangeArrowheads="1"/>
          </p:cNvSpPr>
          <p:nvPr/>
        </p:nvSpPr>
        <p:spPr bwMode="auto">
          <a:xfrm>
            <a:off x="3071802" y="2152357"/>
            <a:ext cx="205914" cy="1062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1071538" y="2857496"/>
            <a:ext cx="3561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req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51" name="Croix 50"/>
          <p:cNvSpPr/>
          <p:nvPr/>
        </p:nvSpPr>
        <p:spPr bwMode="auto">
          <a:xfrm rot="2700000">
            <a:off x="7761753" y="6278434"/>
            <a:ext cx="285752" cy="285752"/>
          </a:xfrm>
          <a:prstGeom prst="plus">
            <a:avLst>
              <a:gd name="adj" fmla="val 43667"/>
            </a:avLst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rtlCol="0" anchor="ctr"/>
          <a:lstStyle/>
          <a:p>
            <a:pPr algn="ctr"/>
            <a:endParaRPr lang="fr-FR" b="1" smtClean="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53" name="Connecteur en angle 52"/>
          <p:cNvCxnSpPr>
            <a:stCxn id="44" idx="3"/>
          </p:cNvCxnSpPr>
          <p:nvPr/>
        </p:nvCxnSpPr>
        <p:spPr>
          <a:xfrm flipH="1">
            <a:off x="7902575" y="6030109"/>
            <a:ext cx="112517" cy="386566"/>
          </a:xfrm>
          <a:prstGeom prst="bentConnector4">
            <a:avLst>
              <a:gd name="adj1" fmla="val -301932"/>
              <a:gd name="adj2" fmla="val 99383"/>
            </a:avLst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59" name="Rectangle 10"/>
          <p:cNvSpPr>
            <a:spLocks noChangeArrowheads="1"/>
          </p:cNvSpPr>
          <p:nvPr/>
        </p:nvSpPr>
        <p:spPr bwMode="auto">
          <a:xfrm>
            <a:off x="2320032" y="1149478"/>
            <a:ext cx="1966216" cy="461665"/>
          </a:xfrm>
          <a:prstGeom prst="rect">
            <a:avLst/>
          </a:prstGeom>
          <a:solidFill>
            <a:srgbClr val="FFFFCC"/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fr-FR" sz="2400" b="1" u="sng" smtClean="0">
                <a:latin typeface="Calibri" pitchFamily="34" charset="0"/>
              </a:rPr>
              <a:t>server:Server</a:t>
            </a:r>
            <a:endParaRPr lang="fr-FR" sz="2400" b="1" u="sng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70" name="Line 13"/>
          <p:cNvSpPr>
            <a:spLocks noChangeShapeType="1"/>
          </p:cNvSpPr>
          <p:nvPr/>
        </p:nvSpPr>
        <p:spPr bwMode="auto">
          <a:xfrm>
            <a:off x="7161194" y="1785926"/>
            <a:ext cx="0" cy="381635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5366" name="Rectangle 7"/>
          <p:cNvSpPr>
            <a:spLocks noChangeArrowheads="1"/>
          </p:cNvSpPr>
          <p:nvPr/>
        </p:nvSpPr>
        <p:spPr bwMode="auto">
          <a:xfrm>
            <a:off x="1928794" y="1739655"/>
            <a:ext cx="215900" cy="3744913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5369" name="Text Box 12"/>
          <p:cNvSpPr txBox="1">
            <a:spLocks noChangeArrowheads="1"/>
          </p:cNvSpPr>
          <p:nvPr/>
        </p:nvSpPr>
        <p:spPr bwMode="auto">
          <a:xfrm>
            <a:off x="3368273" y="2108195"/>
            <a:ext cx="2591030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3200" b="1" smtClean="0">
                <a:latin typeface="Calibri" pitchFamily="34" charset="0"/>
              </a:rPr>
              <a:t>crunch (param)</a:t>
            </a:r>
            <a:endParaRPr lang="fr-FR" sz="3200" b="1">
              <a:latin typeface="Calibri" pitchFamily="34" charset="0"/>
            </a:endParaRPr>
          </a:p>
        </p:txBody>
      </p:sp>
      <p:sp>
        <p:nvSpPr>
          <p:cNvPr id="15371" name="Rectangle 8"/>
          <p:cNvSpPr>
            <a:spLocks noChangeArrowheads="1"/>
          </p:cNvSpPr>
          <p:nvPr/>
        </p:nvSpPr>
        <p:spPr bwMode="auto">
          <a:xfrm>
            <a:off x="7067530" y="1785926"/>
            <a:ext cx="219114" cy="3786214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5367" name="Line 9"/>
          <p:cNvSpPr>
            <a:spLocks noChangeShapeType="1"/>
          </p:cNvSpPr>
          <p:nvPr/>
        </p:nvSpPr>
        <p:spPr bwMode="auto">
          <a:xfrm>
            <a:off x="2144694" y="2641595"/>
            <a:ext cx="4897437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grpSp>
        <p:nvGrpSpPr>
          <p:cNvPr id="2" name="Groupe 13"/>
          <p:cNvGrpSpPr/>
          <p:nvPr/>
        </p:nvGrpSpPr>
        <p:grpSpPr>
          <a:xfrm rot="10800000">
            <a:off x="2146029" y="3570289"/>
            <a:ext cx="4905391" cy="287338"/>
            <a:chOff x="1881188" y="3284538"/>
            <a:chExt cx="4905391" cy="287338"/>
          </a:xfrm>
        </p:grpSpPr>
        <p:sp>
          <p:nvSpPr>
            <p:cNvPr id="15" name="Line 9"/>
            <p:cNvSpPr>
              <a:spLocks noChangeShapeType="1"/>
            </p:cNvSpPr>
            <p:nvPr/>
          </p:nvSpPr>
          <p:spPr bwMode="auto">
            <a:xfrm>
              <a:off x="1881188" y="3429000"/>
              <a:ext cx="4897437" cy="0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fr-FR" b="1">
                <a:latin typeface="Calibri" pitchFamily="34" charset="0"/>
              </a:endParaRPr>
            </a:p>
          </p:txBody>
        </p:sp>
        <p:sp>
          <p:nvSpPr>
            <p:cNvPr id="16" name="Line 10"/>
            <p:cNvSpPr>
              <a:spLocks noChangeShapeType="1"/>
            </p:cNvSpPr>
            <p:nvPr/>
          </p:nvSpPr>
          <p:spPr bwMode="auto">
            <a:xfrm>
              <a:off x="6489700" y="3284538"/>
              <a:ext cx="288925" cy="144462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b="1">
                <a:latin typeface="Calibri" pitchFamily="34" charset="0"/>
              </a:endParaRPr>
            </a:p>
          </p:txBody>
        </p:sp>
        <p:sp>
          <p:nvSpPr>
            <p:cNvPr id="17" name="Line 10"/>
            <p:cNvSpPr>
              <a:spLocks noChangeShapeType="1"/>
            </p:cNvSpPr>
            <p:nvPr/>
          </p:nvSpPr>
          <p:spPr bwMode="auto">
            <a:xfrm flipV="1">
              <a:off x="6500826" y="3429000"/>
              <a:ext cx="285753" cy="142876"/>
            </a:xfrm>
            <a:prstGeom prst="line">
              <a:avLst/>
            </a:prstGeom>
            <a:noFill/>
            <a:ln w="285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fr-FR" b="1">
                <a:latin typeface="Calibri" pitchFamily="34" charset="0"/>
              </a:endParaRPr>
            </a:p>
          </p:txBody>
        </p:sp>
      </p:grpSp>
      <p:sp>
        <p:nvSpPr>
          <p:cNvPr id="20" name="Rectangle 4"/>
          <p:cNvSpPr>
            <a:spLocks noChangeArrowheads="1"/>
          </p:cNvSpPr>
          <p:nvPr/>
        </p:nvSpPr>
        <p:spPr bwMode="auto">
          <a:xfrm>
            <a:off x="1476275" y="1230286"/>
            <a:ext cx="1146339" cy="52322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2800" b="1" u="sng">
                <a:latin typeface="Calibri" pitchFamily="34" charset="0"/>
              </a:rPr>
              <a:t>:Client</a:t>
            </a:r>
          </a:p>
        </p:txBody>
      </p:sp>
      <p:sp>
        <p:nvSpPr>
          <p:cNvPr id="15365" name="Rectangle 6"/>
          <p:cNvSpPr>
            <a:spLocks noChangeArrowheads="1"/>
          </p:cNvSpPr>
          <p:nvPr/>
        </p:nvSpPr>
        <p:spPr bwMode="auto">
          <a:xfrm>
            <a:off x="6348394" y="1195376"/>
            <a:ext cx="1587500" cy="590550"/>
          </a:xfrm>
          <a:prstGeom prst="rect">
            <a:avLst/>
          </a:prstGeom>
          <a:solidFill>
            <a:srgbClr val="FFFFCC"/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fr-FR" sz="2800" b="1" u="sng">
                <a:latin typeface="Calibri" pitchFamily="34" charset="0"/>
              </a:rPr>
              <a:t>:</a:t>
            </a:r>
            <a:r>
              <a:rPr lang="fr-FR" sz="2800" b="1" u="sng" smtClean="0">
                <a:latin typeface="Calibri" pitchFamily="34" charset="0"/>
              </a:rPr>
              <a:t>Server</a:t>
            </a:r>
            <a:endParaRPr lang="fr-FR" sz="2800" b="1" u="sng">
              <a:latin typeface="Calibri" pitchFamily="34" charset="0"/>
            </a:endParaRPr>
          </a:p>
        </p:txBody>
      </p:sp>
      <p:sp>
        <p:nvSpPr>
          <p:cNvPr id="21" name="Text Box 12"/>
          <p:cNvSpPr txBox="1">
            <a:spLocks noChangeArrowheads="1"/>
          </p:cNvSpPr>
          <p:nvPr/>
        </p:nvSpPr>
        <p:spPr bwMode="auto">
          <a:xfrm>
            <a:off x="2571736" y="3205168"/>
            <a:ext cx="974819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3200" b="1" smtClean="0">
                <a:latin typeface="Calibri" pitchFamily="34" charset="0"/>
              </a:rPr>
              <a:t>result</a:t>
            </a:r>
            <a:endParaRPr lang="fr-FR" sz="3200" b="1">
              <a:latin typeface="Calibri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28662" y="4143380"/>
            <a:ext cx="7858180" cy="2571744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/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Server::run()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fr-FR" b="1" ker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</a:t>
            </a:r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while(true)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{</a:t>
            </a:r>
          </a:p>
          <a:p>
            <a:r>
              <a:rPr lang="fr-FR" b="1" ker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</a:t>
            </a:r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		= reqFifo.pop()	;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</a:t>
            </a:r>
            <a:r>
              <a:rPr lang="fr-FR" b="1" ker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</a:t>
            </a:r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double result = 			;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</a:t>
            </a:r>
            <a:r>
              <a:rPr lang="fr-FR" b="1" ker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</a:t>
            </a:r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				;</a:t>
            </a:r>
          </a:p>
          <a:p>
            <a:r>
              <a:rPr lang="fr-FR" b="1" ker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</a:t>
            </a:r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}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fr-FR" sz="16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2643174" y="5291752"/>
            <a:ext cx="5715040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ReqServ* req = reqFifo.pop();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double result = crunch(req.param);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req-&gt;setResult(result);</a:t>
            </a:r>
          </a:p>
        </p:txBody>
      </p:sp>
      <p:sp>
        <p:nvSpPr>
          <p:cNvPr id="11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09970B30-4D59-4996-B0AF-37DEB246FEC4}" type="slidenum">
              <a:rPr lang="fr-FR"/>
              <a:pPr>
                <a:defRPr/>
              </a:pPr>
              <a:t>18</a:t>
            </a:fld>
            <a:endParaRPr lang="fr-FR"/>
          </a:p>
        </p:txBody>
      </p:sp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Appel d’opération </a:t>
            </a:r>
            <a:r>
              <a:rPr lang="fr-FR" smtClean="0">
                <a:solidFill>
                  <a:srgbClr val="CC0000"/>
                </a:solidFill>
              </a:rPr>
              <a:t>a</a:t>
            </a:r>
            <a:r>
              <a:rPr lang="fr-FR" smtClean="0"/>
              <a:t>synchrone</a:t>
            </a:r>
          </a:p>
        </p:txBody>
      </p:sp>
      <p:sp>
        <p:nvSpPr>
          <p:cNvPr id="15368" name="Line 10"/>
          <p:cNvSpPr>
            <a:spLocks noChangeShapeType="1"/>
          </p:cNvSpPr>
          <p:nvPr/>
        </p:nvSpPr>
        <p:spPr bwMode="auto">
          <a:xfrm>
            <a:off x="6753206" y="2498720"/>
            <a:ext cx="288925" cy="144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928662" y="1142984"/>
            <a:ext cx="7858180" cy="1714512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/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Client::run(Server* server)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			                  // requête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 .................. 	     // Autres instructions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					     // Attente result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fr-FR" sz="16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285852" y="1714488"/>
            <a:ext cx="7422050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ReqServer* req = server-&gt;req_crunch(10); // requête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.................. 	         // Autres instructions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double result = req-&gt;waitReturn(); // Attente result</a:t>
            </a:r>
          </a:p>
        </p:txBody>
      </p:sp>
      <p:sp>
        <p:nvSpPr>
          <p:cNvPr id="24" name="Rectangle 23"/>
          <p:cNvSpPr/>
          <p:nvPr/>
        </p:nvSpPr>
        <p:spPr>
          <a:xfrm>
            <a:off x="928662" y="2928934"/>
            <a:ext cx="7858180" cy="1143008"/>
          </a:xfrm>
          <a:prstGeom prst="rect">
            <a:avLst/>
          </a:prstGeom>
          <a:solidFill>
            <a:schemeClr val="bg1"/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noAutofit/>
          </a:bodyPr>
          <a:lstStyle/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Server::req_crunch(int param)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{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   					    ;// Création req</a:t>
            </a:r>
          </a:p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}</a:t>
            </a:r>
          </a:p>
          <a:p>
            <a:endParaRPr lang="fr-FR" sz="1600">
              <a:latin typeface="Courier New" pitchFamily="49" charset="0"/>
              <a:cs typeface="Courier New" pitchFamily="49" charset="0"/>
            </a:endParaRPr>
          </a:p>
        </p:txBody>
      </p:sp>
      <p:sp>
        <p:nvSpPr>
          <p:cNvPr id="25" name="Rectangle 24"/>
          <p:cNvSpPr/>
          <p:nvPr/>
        </p:nvSpPr>
        <p:spPr>
          <a:xfrm>
            <a:off x="1427630" y="3500438"/>
            <a:ext cx="7144898" cy="369332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fr-FR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urier New" pitchFamily="49" charset="0"/>
                <a:cs typeface="Courier New" pitchFamily="49" charset="0"/>
              </a:rPr>
              <a:t>reqFifo.push(new ReqServer(param));// Création req</a:t>
            </a:r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5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3" grpId="0" animBg="1"/>
      <p:bldP spid="18" grpId="0" animBg="1"/>
      <p:bldP spid="22" grpId="0" animBg="1"/>
      <p:bldP spid="24" grpId="0" animBg="1"/>
      <p:bldP spid="2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 Box 16"/>
          <p:cNvSpPr txBox="1">
            <a:spLocks noChangeArrowheads="1"/>
          </p:cNvSpPr>
          <p:nvPr/>
        </p:nvSpPr>
        <p:spPr bwMode="auto">
          <a:xfrm>
            <a:off x="5386113" y="5184808"/>
            <a:ext cx="686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« use »</a:t>
            </a:r>
            <a:endParaRPr lang="fr-FR" b="1">
              <a:latin typeface="Calibri" pitchFamily="34" charset="0"/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2" y="457201"/>
            <a:ext cx="8316943" cy="685784"/>
          </a:xfrm>
        </p:spPr>
        <p:txBody>
          <a:bodyPr/>
          <a:lstStyle/>
          <a:p>
            <a:pPr eaLnBrk="1" hangingPunct="1">
              <a:defRPr/>
            </a:pPr>
            <a:r>
              <a:rPr lang="fr-FR" smtClean="0"/>
              <a:t>Mise en œuvre de l’objet actif</a:t>
            </a:r>
            <a:endParaRPr lang="fr-FR" smtClean="0">
              <a:sym typeface="Symbol" pitchFamily="18" charset="2"/>
            </a:endParaRPr>
          </a:p>
        </p:txBody>
      </p:sp>
      <p:cxnSp>
        <p:nvCxnSpPr>
          <p:cNvPr id="37" name="Connecteur droit 36"/>
          <p:cNvCxnSpPr>
            <a:stCxn id="11283" idx="3"/>
          </p:cNvCxnSpPr>
          <p:nvPr/>
        </p:nvCxnSpPr>
        <p:spPr>
          <a:xfrm rot="5400000">
            <a:off x="1894661" y="2651571"/>
            <a:ext cx="428628" cy="0"/>
          </a:xfrm>
          <a:prstGeom prst="line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6" name="AutoShape 12"/>
          <p:cNvCxnSpPr>
            <a:cxnSpLocks noChangeShapeType="1"/>
          </p:cNvCxnSpPr>
          <p:nvPr/>
        </p:nvCxnSpPr>
        <p:spPr bwMode="auto">
          <a:xfrm rot="5400000">
            <a:off x="4752919" y="2787586"/>
            <a:ext cx="997076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52" name="Text Box 13"/>
          <p:cNvSpPr txBox="1">
            <a:spLocks noChangeArrowheads="1"/>
          </p:cNvSpPr>
          <p:nvPr/>
        </p:nvSpPr>
        <p:spPr bwMode="auto">
          <a:xfrm>
            <a:off x="4929190" y="2857496"/>
            <a:ext cx="17953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800" b="1">
                <a:latin typeface="Calibri" pitchFamily="34" charset="0"/>
                <a:sym typeface="Wingdings" pitchFamily="2" charset="2"/>
              </a:rPr>
              <a:t>*</a:t>
            </a: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5357818" y="2864131"/>
            <a:ext cx="8172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requests</a:t>
            </a:r>
            <a:endParaRPr lang="fr-FR" b="1">
              <a:latin typeface="Calibri" pitchFamily="34" charset="0"/>
            </a:endParaRP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3343486" y="2500306"/>
            <a:ext cx="6736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reqFifo</a:t>
            </a:r>
            <a:endParaRPr lang="fr-FR" b="1">
              <a:latin typeface="Calibri" pitchFamily="34" charset="0"/>
            </a:endParaRPr>
          </a:p>
        </p:txBody>
      </p:sp>
      <p:sp>
        <p:nvSpPr>
          <p:cNvPr id="56" name="Text Box 14"/>
          <p:cNvSpPr txBox="1">
            <a:spLocks noChangeArrowheads="1"/>
          </p:cNvSpPr>
          <p:nvPr/>
        </p:nvSpPr>
        <p:spPr bwMode="auto">
          <a:xfrm>
            <a:off x="4314814" y="2500306"/>
            <a:ext cx="1170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1</a:t>
            </a:r>
          </a:p>
        </p:txBody>
      </p:sp>
      <p:grpSp>
        <p:nvGrpSpPr>
          <p:cNvPr id="2" name="Groupe 171"/>
          <p:cNvGrpSpPr/>
          <p:nvPr/>
        </p:nvGrpSpPr>
        <p:grpSpPr>
          <a:xfrm>
            <a:off x="571472" y="4500573"/>
            <a:ext cx="4500594" cy="1928824"/>
            <a:chOff x="214282" y="5072075"/>
            <a:chExt cx="4071966" cy="15001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4" name="Rectangle 19"/>
            <p:cNvSpPr>
              <a:spLocks noChangeArrowheads="1"/>
            </p:cNvSpPr>
            <p:nvPr/>
          </p:nvSpPr>
          <p:spPr bwMode="auto">
            <a:xfrm>
              <a:off x="214282" y="5072075"/>
              <a:ext cx="4071966" cy="388940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tIns="36000"/>
            <a:lstStyle/>
            <a:p>
              <a:pPr algn="ctr">
                <a:defRPr/>
              </a:pPr>
              <a:r>
                <a:rPr lang="fr-FR" sz="2800" b="1" smtClean="0">
                  <a:latin typeface="Calibri" pitchFamily="34" charset="0"/>
                </a:rPr>
                <a:t>Server</a:t>
              </a: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95" name="Rectangle 20"/>
            <p:cNvSpPr>
              <a:spLocks noChangeArrowheads="1"/>
            </p:cNvSpPr>
            <p:nvPr/>
          </p:nvSpPr>
          <p:spPr bwMode="auto">
            <a:xfrm>
              <a:off x="214282" y="5461014"/>
              <a:ext cx="4071966" cy="21507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 b="1">
                <a:latin typeface="Calibri" pitchFamily="34" charset="0"/>
              </a:endParaRPr>
            </a:p>
          </p:txBody>
        </p:sp>
        <p:sp>
          <p:nvSpPr>
            <p:cNvPr id="96" name="Rectangle 21"/>
            <p:cNvSpPr>
              <a:spLocks noChangeArrowheads="1"/>
            </p:cNvSpPr>
            <p:nvPr/>
          </p:nvSpPr>
          <p:spPr bwMode="auto">
            <a:xfrm>
              <a:off x="214282" y="5683265"/>
              <a:ext cx="4071966" cy="889006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t" anchorCtr="0"/>
            <a:lstStyle/>
            <a:p>
              <a:pPr lvl="0"/>
              <a:r>
                <a:rPr lang="fr-FR" sz="2000" b="1" smtClean="0">
                  <a:solidFill>
                    <a:srgbClr val="000000"/>
                  </a:solidFill>
                  <a:latin typeface="Calibri" pitchFamily="34" charset="0"/>
                </a:rPr>
                <a:t>+crunch(param : Integer) : Real</a:t>
              </a:r>
              <a:endParaRPr lang="fr-FR" sz="2000" b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98" name="Losange 97"/>
          <p:cNvSpPr/>
          <p:nvPr/>
        </p:nvSpPr>
        <p:spPr>
          <a:xfrm>
            <a:off x="2928926" y="2957962"/>
            <a:ext cx="285752" cy="214314"/>
          </a:xfrm>
          <a:prstGeom prst="diamon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space réservé du numéro de diapositive 2"/>
          <p:cNvSpPr>
            <a:spLocks noGrp="1"/>
          </p:cNvSpPr>
          <p:nvPr>
            <p:ph type="sldNum" sz="quarter" idx="10"/>
          </p:nvPr>
        </p:nvSpPr>
        <p:spPr>
          <a:xfrm>
            <a:off x="6572299" y="5475301"/>
            <a:ext cx="288925" cy="182562"/>
          </a:xfrm>
        </p:spPr>
        <p:txBody>
          <a:bodyPr/>
          <a:lstStyle/>
          <a:p>
            <a:pPr>
              <a:defRPr/>
            </a:pPr>
            <a:fld id="{925DA818-FCF6-40DC-89C6-BB45E83D3B61}" type="slidenum">
              <a:rPr lang="fr-FR"/>
              <a:pPr>
                <a:defRPr/>
              </a:pPr>
              <a:t>19</a:t>
            </a:fld>
            <a:endParaRPr lang="fr-FR"/>
          </a:p>
        </p:txBody>
      </p:sp>
      <p:cxnSp>
        <p:nvCxnSpPr>
          <p:cNvPr id="127" name="Connecteur droit 126"/>
          <p:cNvCxnSpPr>
            <a:stCxn id="121" idx="3"/>
          </p:cNvCxnSpPr>
          <p:nvPr/>
        </p:nvCxnSpPr>
        <p:spPr>
          <a:xfrm rot="5400000">
            <a:off x="2161481" y="4268416"/>
            <a:ext cx="463276" cy="3216"/>
          </a:xfrm>
          <a:prstGeom prst="line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</p:cxnSp>
      <p:grpSp>
        <p:nvGrpSpPr>
          <p:cNvPr id="3" name="Groupe 174"/>
          <p:cNvGrpSpPr/>
          <p:nvPr/>
        </p:nvGrpSpPr>
        <p:grpSpPr>
          <a:xfrm>
            <a:off x="6215074" y="4954576"/>
            <a:ext cx="2571768" cy="1714512"/>
            <a:chOff x="4929190" y="4857760"/>
            <a:chExt cx="2357454" cy="171451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1" name="Rectangle 28"/>
            <p:cNvSpPr>
              <a:spLocks noChangeArrowheads="1"/>
            </p:cNvSpPr>
            <p:nvPr/>
          </p:nvSpPr>
          <p:spPr bwMode="auto">
            <a:xfrm>
              <a:off x="4929190" y="4857760"/>
              <a:ext cx="2357454" cy="428628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 smtClean="0">
                  <a:latin typeface="Calibri" pitchFamily="34" charset="0"/>
                </a:rPr>
                <a:t>ReqServer</a:t>
              </a: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132" name="Rectangle 28"/>
            <p:cNvSpPr>
              <a:spLocks noChangeArrowheads="1"/>
            </p:cNvSpPr>
            <p:nvPr/>
          </p:nvSpPr>
          <p:spPr bwMode="auto">
            <a:xfrm>
              <a:off x="4929190" y="5286388"/>
              <a:ext cx="2357454" cy="642942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tIns="72000" rIns="54000" bIns="72000"/>
            <a:lstStyle/>
            <a:p>
              <a:pPr lvl="0">
                <a:lnSpc>
                  <a:spcPts val="1600"/>
                </a:lnSpc>
              </a:pPr>
              <a:r>
                <a:rPr lang="fr-FR" b="1">
                  <a:solidFill>
                    <a:srgbClr val="000000"/>
                  </a:solidFill>
                  <a:latin typeface="Calibri" pitchFamily="34" charset="0"/>
                </a:rPr>
                <a:t>param : Integer</a:t>
              </a:r>
            </a:p>
            <a:p>
              <a:pPr lvl="0"/>
              <a:r>
                <a:rPr lang="fr-FR" b="1" smtClean="0">
                  <a:solidFill>
                    <a:srgbClr val="000000"/>
                  </a:solidFill>
                  <a:latin typeface="Calibri" pitchFamily="34" charset="0"/>
                </a:rPr>
                <a:t>result : Real</a:t>
              </a:r>
              <a:endParaRPr lang="fr-FR" b="1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138" name="Rectangle 28"/>
            <p:cNvSpPr>
              <a:spLocks noChangeArrowheads="1"/>
            </p:cNvSpPr>
            <p:nvPr/>
          </p:nvSpPr>
          <p:spPr bwMode="auto">
            <a:xfrm>
              <a:off x="4929190" y="5929330"/>
              <a:ext cx="2357454" cy="642942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lvl="0"/>
              <a:r>
                <a:rPr lang="fr-FR" b="1">
                  <a:solidFill>
                    <a:srgbClr val="000000"/>
                  </a:solidFill>
                  <a:latin typeface="Calibri" pitchFamily="34" charset="0"/>
                </a:rPr>
                <a:t>+ </a:t>
              </a:r>
              <a:r>
                <a:rPr lang="fr-FR" b="1" smtClean="0">
                  <a:solidFill>
                    <a:srgbClr val="000000"/>
                  </a:solidFill>
                  <a:latin typeface="Calibri" pitchFamily="34" charset="0"/>
                </a:rPr>
                <a:t>waitReturn() </a:t>
              </a:r>
              <a:r>
                <a:rPr lang="fr-FR" b="1">
                  <a:solidFill>
                    <a:srgbClr val="000000"/>
                  </a:solidFill>
                  <a:latin typeface="Calibri" pitchFamily="34" charset="0"/>
                </a:rPr>
                <a:t>: </a:t>
              </a:r>
              <a:r>
                <a:rPr lang="fr-FR" b="1" smtClean="0">
                  <a:solidFill>
                    <a:srgbClr val="000000"/>
                  </a:solidFill>
                  <a:latin typeface="Calibri" pitchFamily="34" charset="0"/>
                </a:rPr>
                <a:t>Real</a:t>
              </a:r>
            </a:p>
            <a:p>
              <a:r>
                <a:rPr lang="fr-FR" b="1">
                  <a:solidFill>
                    <a:srgbClr val="000000"/>
                  </a:solidFill>
                  <a:latin typeface="Calibri" pitchFamily="34" charset="0"/>
                </a:rPr>
                <a:t>+ </a:t>
              </a:r>
              <a:r>
                <a:rPr lang="fr-FR" b="1" smtClean="0">
                  <a:solidFill>
                    <a:srgbClr val="000000"/>
                  </a:solidFill>
                  <a:latin typeface="Calibri" pitchFamily="34" charset="0"/>
                </a:rPr>
                <a:t>setResult(result : </a:t>
              </a:r>
              <a:r>
                <a:rPr lang="fr-FR" b="1">
                  <a:solidFill>
                    <a:srgbClr val="000000"/>
                  </a:solidFill>
                  <a:latin typeface="Calibri" pitchFamily="34" charset="0"/>
                </a:rPr>
                <a:t>Real</a:t>
              </a:r>
              <a:r>
                <a:rPr lang="fr-FR" b="1" smtClean="0">
                  <a:solidFill>
                    <a:srgbClr val="000000"/>
                  </a:solidFill>
                  <a:latin typeface="Calibri" pitchFamily="34" charset="0"/>
                </a:rPr>
                <a:t>)</a:t>
              </a:r>
              <a:endParaRPr lang="fr-FR" b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145" name="Text Box 16"/>
          <p:cNvSpPr txBox="1">
            <a:spLocks noChangeArrowheads="1"/>
          </p:cNvSpPr>
          <p:nvPr/>
        </p:nvSpPr>
        <p:spPr bwMode="auto">
          <a:xfrm>
            <a:off x="6133868" y="1428736"/>
            <a:ext cx="938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notEmpty</a:t>
            </a:r>
            <a:endParaRPr lang="fr-FR" b="1">
              <a:latin typeface="Calibri" pitchFamily="34" charset="0"/>
            </a:endParaRPr>
          </a:p>
        </p:txBody>
      </p:sp>
      <p:sp>
        <p:nvSpPr>
          <p:cNvPr id="146" name="Text Box 14"/>
          <p:cNvSpPr txBox="1">
            <a:spLocks noChangeArrowheads="1"/>
          </p:cNvSpPr>
          <p:nvPr/>
        </p:nvSpPr>
        <p:spPr bwMode="auto">
          <a:xfrm>
            <a:off x="6919686" y="1882531"/>
            <a:ext cx="1170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1</a:t>
            </a:r>
          </a:p>
        </p:txBody>
      </p:sp>
      <p:sp>
        <p:nvSpPr>
          <p:cNvPr id="150" name="Losange 149"/>
          <p:cNvSpPr/>
          <p:nvPr/>
        </p:nvSpPr>
        <p:spPr>
          <a:xfrm>
            <a:off x="5643570" y="1714488"/>
            <a:ext cx="285752" cy="214314"/>
          </a:xfrm>
          <a:prstGeom prst="diamon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Text Box 16"/>
          <p:cNvSpPr txBox="1">
            <a:spLocks noChangeArrowheads="1"/>
          </p:cNvSpPr>
          <p:nvPr/>
        </p:nvSpPr>
        <p:spPr bwMode="auto">
          <a:xfrm>
            <a:off x="7858148" y="3286124"/>
            <a:ext cx="863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executed</a:t>
            </a:r>
            <a:endParaRPr lang="fr-FR" b="1">
              <a:latin typeface="Calibri" pitchFamily="34" charset="0"/>
            </a:endParaRPr>
          </a:p>
        </p:txBody>
      </p:sp>
      <p:sp>
        <p:nvSpPr>
          <p:cNvPr id="92" name="Rectangle 26"/>
          <p:cNvSpPr>
            <a:spLocks noChangeArrowheads="1"/>
          </p:cNvSpPr>
          <p:nvPr/>
        </p:nvSpPr>
        <p:spPr bwMode="auto">
          <a:xfrm>
            <a:off x="5072066" y="4500570"/>
            <a:ext cx="71438" cy="1928826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algn="ctr">
              <a:defRPr/>
            </a:pPr>
            <a:endParaRPr lang="fr-FR" sz="2800" b="1">
              <a:latin typeface="Calibri" pitchFamily="34" charset="0"/>
            </a:endParaRPr>
          </a:p>
        </p:txBody>
      </p:sp>
      <p:sp>
        <p:nvSpPr>
          <p:cNvPr id="164" name="Rectangle 26"/>
          <p:cNvSpPr>
            <a:spLocks noChangeArrowheads="1"/>
          </p:cNvSpPr>
          <p:nvPr/>
        </p:nvSpPr>
        <p:spPr bwMode="auto">
          <a:xfrm>
            <a:off x="500034" y="4500570"/>
            <a:ext cx="71438" cy="1928826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folHlink">
                <a:alpha val="50000"/>
              </a:schemeClr>
            </a:outerShdw>
          </a:effectLst>
        </p:spPr>
        <p:txBody>
          <a:bodyPr wrap="none"/>
          <a:lstStyle/>
          <a:p>
            <a:pPr algn="ctr">
              <a:defRPr/>
            </a:pPr>
            <a:endParaRPr lang="fr-FR" sz="2800" b="1">
              <a:latin typeface="Calibri" pitchFamily="34" charset="0"/>
            </a:endParaRPr>
          </a:p>
        </p:txBody>
      </p:sp>
      <p:cxnSp>
        <p:nvCxnSpPr>
          <p:cNvPr id="183" name="AutoShape 12"/>
          <p:cNvCxnSpPr>
            <a:cxnSpLocks noChangeShapeType="1"/>
          </p:cNvCxnSpPr>
          <p:nvPr/>
        </p:nvCxnSpPr>
        <p:spPr bwMode="auto">
          <a:xfrm>
            <a:off x="5143504" y="5499114"/>
            <a:ext cx="1071570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</p:cxnSp>
      <p:grpSp>
        <p:nvGrpSpPr>
          <p:cNvPr id="4" name="Groupe 189"/>
          <p:cNvGrpSpPr/>
          <p:nvPr/>
        </p:nvGrpSpPr>
        <p:grpSpPr>
          <a:xfrm>
            <a:off x="1214414" y="1268413"/>
            <a:ext cx="1785950" cy="874703"/>
            <a:chOff x="857224" y="1268413"/>
            <a:chExt cx="1785950" cy="87470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7132" name="Rectangle 28"/>
            <p:cNvSpPr>
              <a:spLocks noChangeArrowheads="1"/>
            </p:cNvSpPr>
            <p:nvPr/>
          </p:nvSpPr>
          <p:spPr bwMode="auto">
            <a:xfrm>
              <a:off x="857224" y="1268413"/>
              <a:ext cx="1785950" cy="37463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>
                  <a:latin typeface="Calibri" pitchFamily="34" charset="0"/>
                </a:rPr>
                <a:t>Thread</a:t>
              </a:r>
            </a:p>
          </p:txBody>
        </p:sp>
        <p:sp>
          <p:nvSpPr>
            <p:cNvPr id="60" name="Rectangle 28"/>
            <p:cNvSpPr>
              <a:spLocks noChangeArrowheads="1"/>
            </p:cNvSpPr>
            <p:nvPr/>
          </p:nvSpPr>
          <p:spPr bwMode="auto">
            <a:xfrm>
              <a:off x="857224" y="1643050"/>
              <a:ext cx="1785950" cy="14287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189" name="Rectangle 28"/>
            <p:cNvSpPr>
              <a:spLocks noChangeArrowheads="1"/>
            </p:cNvSpPr>
            <p:nvPr/>
          </p:nvSpPr>
          <p:spPr bwMode="auto">
            <a:xfrm>
              <a:off x="857224" y="1785926"/>
              <a:ext cx="1785950" cy="357190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lvl="0"/>
              <a:r>
                <a:rPr lang="fr-FR" b="1" i="1">
                  <a:solidFill>
                    <a:srgbClr val="000000"/>
                  </a:solidFill>
                  <a:latin typeface="Calibri" pitchFamily="34" charset="0"/>
                </a:rPr>
                <a:t># run</a:t>
              </a:r>
              <a:r>
                <a:rPr lang="fr-FR" b="1" i="1" smtClean="0">
                  <a:solidFill>
                    <a:srgbClr val="000000"/>
                  </a:solidFill>
                  <a:latin typeface="Calibri" pitchFamily="34" charset="0"/>
                </a:rPr>
                <a:t>()</a:t>
              </a:r>
              <a:endParaRPr lang="fr-FR" b="1" i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grpSp>
        <p:nvGrpSpPr>
          <p:cNvPr id="5" name="Groupe 190"/>
          <p:cNvGrpSpPr/>
          <p:nvPr/>
        </p:nvGrpSpPr>
        <p:grpSpPr>
          <a:xfrm>
            <a:off x="785786" y="2857496"/>
            <a:ext cx="2143140" cy="874703"/>
            <a:chOff x="857224" y="1268413"/>
            <a:chExt cx="1785950" cy="87470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92" name="Rectangle 28"/>
            <p:cNvSpPr>
              <a:spLocks noChangeArrowheads="1"/>
            </p:cNvSpPr>
            <p:nvPr/>
          </p:nvSpPr>
          <p:spPr bwMode="auto">
            <a:xfrm>
              <a:off x="857224" y="1268413"/>
              <a:ext cx="1785950" cy="37463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>
                  <a:latin typeface="Calibri" pitchFamily="34" charset="0"/>
                </a:rPr>
                <a:t>ActiveObject</a:t>
              </a:r>
            </a:p>
          </p:txBody>
        </p:sp>
        <p:sp>
          <p:nvSpPr>
            <p:cNvPr id="193" name="Rectangle 28"/>
            <p:cNvSpPr>
              <a:spLocks noChangeArrowheads="1"/>
            </p:cNvSpPr>
            <p:nvPr/>
          </p:nvSpPr>
          <p:spPr bwMode="auto">
            <a:xfrm>
              <a:off x="857224" y="1643050"/>
              <a:ext cx="1785950" cy="14287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194" name="Rectangle 28"/>
            <p:cNvSpPr>
              <a:spLocks noChangeArrowheads="1"/>
            </p:cNvSpPr>
            <p:nvPr/>
          </p:nvSpPr>
          <p:spPr bwMode="auto">
            <a:xfrm>
              <a:off x="857224" y="1785926"/>
              <a:ext cx="1785950" cy="357190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lvl="0"/>
              <a:endParaRPr lang="fr-FR" b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121" name="AutoShape 31"/>
          <p:cNvSpPr>
            <a:spLocks noChangeArrowheads="1"/>
          </p:cNvSpPr>
          <p:nvPr/>
        </p:nvSpPr>
        <p:spPr bwMode="auto">
          <a:xfrm>
            <a:off x="2214546" y="3752634"/>
            <a:ext cx="360362" cy="285752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1283" name="AutoShape 31"/>
          <p:cNvSpPr>
            <a:spLocks noChangeArrowheads="1"/>
          </p:cNvSpPr>
          <p:nvPr/>
        </p:nvSpPr>
        <p:spPr bwMode="auto">
          <a:xfrm>
            <a:off x="1928794" y="2151505"/>
            <a:ext cx="360362" cy="285752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grpSp>
        <p:nvGrpSpPr>
          <p:cNvPr id="6" name="Groupe 198"/>
          <p:cNvGrpSpPr/>
          <p:nvPr/>
        </p:nvGrpSpPr>
        <p:grpSpPr>
          <a:xfrm>
            <a:off x="3571868" y="1214422"/>
            <a:ext cx="2071702" cy="1214445"/>
            <a:chOff x="857224" y="1268413"/>
            <a:chExt cx="1785950" cy="12144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0" name="Rectangle 28"/>
            <p:cNvSpPr>
              <a:spLocks noChangeArrowheads="1"/>
            </p:cNvSpPr>
            <p:nvPr/>
          </p:nvSpPr>
          <p:spPr bwMode="auto">
            <a:xfrm>
              <a:off x="857224" y="1268413"/>
              <a:ext cx="1785950" cy="37463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>
                  <a:latin typeface="Calibri" pitchFamily="34" charset="0"/>
                </a:rPr>
                <a:t>RequestFifo</a:t>
              </a:r>
            </a:p>
          </p:txBody>
        </p:sp>
        <p:sp>
          <p:nvSpPr>
            <p:cNvPr id="201" name="Rectangle 28"/>
            <p:cNvSpPr>
              <a:spLocks noChangeArrowheads="1"/>
            </p:cNvSpPr>
            <p:nvPr/>
          </p:nvSpPr>
          <p:spPr bwMode="auto">
            <a:xfrm>
              <a:off x="857224" y="1643050"/>
              <a:ext cx="1785950" cy="14287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202" name="Rectangle 28"/>
            <p:cNvSpPr>
              <a:spLocks noChangeArrowheads="1"/>
            </p:cNvSpPr>
            <p:nvPr/>
          </p:nvSpPr>
          <p:spPr bwMode="auto">
            <a:xfrm>
              <a:off x="857224" y="1785925"/>
              <a:ext cx="1785950" cy="696933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r>
                <a:rPr lang="fr-FR" b="1" smtClean="0">
                  <a:latin typeface="Calibri" pitchFamily="34" charset="0"/>
                </a:rPr>
                <a:t>+ push(Request)</a:t>
              </a:r>
            </a:p>
            <a:p>
              <a:r>
                <a:rPr lang="fr-FR" b="1" smtClean="0">
                  <a:latin typeface="Calibri" pitchFamily="34" charset="0"/>
                </a:rPr>
                <a:t>+ pop() : Request</a:t>
              </a:r>
            </a:p>
            <a:p>
              <a:endParaRPr lang="fr-FR" b="1">
                <a:latin typeface="Calibri" pitchFamily="34" charset="0"/>
              </a:endParaRPr>
            </a:p>
          </p:txBody>
        </p:sp>
      </p:grpSp>
      <p:grpSp>
        <p:nvGrpSpPr>
          <p:cNvPr id="7" name="Groupe 202"/>
          <p:cNvGrpSpPr/>
          <p:nvPr/>
        </p:nvGrpSpPr>
        <p:grpSpPr>
          <a:xfrm>
            <a:off x="3929058" y="3286126"/>
            <a:ext cx="2857520" cy="1002389"/>
            <a:chOff x="857224" y="1268414"/>
            <a:chExt cx="1785950" cy="78581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4" name="Rectangle 28"/>
            <p:cNvSpPr>
              <a:spLocks noChangeArrowheads="1"/>
            </p:cNvSpPr>
            <p:nvPr/>
          </p:nvSpPr>
          <p:spPr bwMode="auto">
            <a:xfrm>
              <a:off x="857224" y="1268414"/>
              <a:ext cx="1785950" cy="336020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 smtClean="0">
                  <a:latin typeface="Calibri" pitchFamily="34" charset="0"/>
                </a:rPr>
                <a:t>ExecRequest</a:t>
              </a: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205" name="Rectangle 28"/>
            <p:cNvSpPr>
              <a:spLocks noChangeArrowheads="1"/>
            </p:cNvSpPr>
            <p:nvPr/>
          </p:nvSpPr>
          <p:spPr bwMode="auto">
            <a:xfrm>
              <a:off x="857224" y="1604433"/>
              <a:ext cx="1785950" cy="142876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206" name="Rectangle 28"/>
            <p:cNvSpPr>
              <a:spLocks noChangeArrowheads="1"/>
            </p:cNvSpPr>
            <p:nvPr/>
          </p:nvSpPr>
          <p:spPr bwMode="auto">
            <a:xfrm>
              <a:off x="857224" y="1716439"/>
              <a:ext cx="1785950" cy="337791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lvl="0"/>
              <a:endParaRPr lang="fr-FR" sz="2000" b="1" smtClean="0">
                <a:solidFill>
                  <a:srgbClr val="000000"/>
                </a:solidFill>
                <a:latin typeface="Calibri" pitchFamily="34" charset="0"/>
              </a:endParaRPr>
            </a:p>
            <a:p>
              <a:pPr lvl="0"/>
              <a:endParaRPr lang="fr-FR" b="1" i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grpSp>
        <p:nvGrpSpPr>
          <p:cNvPr id="8" name="Groupe 206"/>
          <p:cNvGrpSpPr/>
          <p:nvPr/>
        </p:nvGrpSpPr>
        <p:grpSpPr>
          <a:xfrm>
            <a:off x="7143768" y="1428736"/>
            <a:ext cx="1643074" cy="785818"/>
            <a:chOff x="857224" y="1268413"/>
            <a:chExt cx="1785950" cy="78581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8" name="Rectangle 28"/>
            <p:cNvSpPr>
              <a:spLocks noChangeArrowheads="1"/>
            </p:cNvSpPr>
            <p:nvPr/>
          </p:nvSpPr>
          <p:spPr bwMode="auto">
            <a:xfrm>
              <a:off x="857224" y="1268413"/>
              <a:ext cx="1785950" cy="428628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>
                  <a:latin typeface="Calibri" pitchFamily="34" charset="0"/>
                </a:rPr>
                <a:t>Condition</a:t>
              </a:r>
            </a:p>
          </p:txBody>
        </p:sp>
        <p:sp>
          <p:nvSpPr>
            <p:cNvPr id="209" name="Rectangle 28"/>
            <p:cNvSpPr>
              <a:spLocks noChangeArrowheads="1"/>
            </p:cNvSpPr>
            <p:nvPr/>
          </p:nvSpPr>
          <p:spPr bwMode="auto">
            <a:xfrm>
              <a:off x="857224" y="1697041"/>
              <a:ext cx="1785950" cy="142876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210" name="Rectangle 28"/>
            <p:cNvSpPr>
              <a:spLocks noChangeArrowheads="1"/>
            </p:cNvSpPr>
            <p:nvPr/>
          </p:nvSpPr>
          <p:spPr bwMode="auto">
            <a:xfrm>
              <a:off x="857224" y="1839917"/>
              <a:ext cx="1785950" cy="214314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lvl="0"/>
              <a:endParaRPr lang="fr-FR" b="1" i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231" name="Forme libre 230"/>
          <p:cNvSpPr/>
          <p:nvPr/>
        </p:nvSpPr>
        <p:spPr>
          <a:xfrm>
            <a:off x="3201058" y="2432807"/>
            <a:ext cx="942314" cy="639004"/>
          </a:xfrm>
          <a:custGeom>
            <a:avLst/>
            <a:gdLst>
              <a:gd name="connsiteX0" fmla="*/ 0 w 1400961"/>
              <a:gd name="connsiteY0" fmla="*/ 931178 h 931178"/>
              <a:gd name="connsiteX1" fmla="*/ 0 w 1400961"/>
              <a:gd name="connsiteY1" fmla="*/ 931178 h 931178"/>
              <a:gd name="connsiteX2" fmla="*/ 1400961 w 1400961"/>
              <a:gd name="connsiteY2" fmla="*/ 931178 h 931178"/>
              <a:gd name="connsiteX3" fmla="*/ 1400961 w 1400961"/>
              <a:gd name="connsiteY3" fmla="*/ 0 h 931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961" h="931178">
                <a:moveTo>
                  <a:pt x="0" y="931178"/>
                </a:moveTo>
                <a:lnTo>
                  <a:pt x="0" y="931178"/>
                </a:lnTo>
                <a:lnTo>
                  <a:pt x="1400961" y="931178"/>
                </a:lnTo>
                <a:lnTo>
                  <a:pt x="1400961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AutoShape 31"/>
          <p:cNvSpPr>
            <a:spLocks noChangeArrowheads="1"/>
          </p:cNvSpPr>
          <p:nvPr/>
        </p:nvSpPr>
        <p:spPr bwMode="auto">
          <a:xfrm>
            <a:off x="5500694" y="4303034"/>
            <a:ext cx="360362" cy="285752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cxnSp>
        <p:nvCxnSpPr>
          <p:cNvPr id="239" name="AutoShape 12"/>
          <p:cNvCxnSpPr>
            <a:cxnSpLocks noChangeShapeType="1"/>
            <a:stCxn id="150" idx="3"/>
          </p:cNvCxnSpPr>
          <p:nvPr/>
        </p:nvCxnSpPr>
        <p:spPr bwMode="auto">
          <a:xfrm>
            <a:off x="5929322" y="1821645"/>
            <a:ext cx="1214446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arrow" w="lg" len="lg"/>
          </a:ln>
        </p:spPr>
      </p:cxnSp>
      <p:sp>
        <p:nvSpPr>
          <p:cNvPr id="249" name="Text Box 14"/>
          <p:cNvSpPr txBox="1">
            <a:spLocks noChangeArrowheads="1"/>
          </p:cNvSpPr>
          <p:nvPr/>
        </p:nvSpPr>
        <p:spPr bwMode="auto">
          <a:xfrm>
            <a:off x="7429520" y="3286124"/>
            <a:ext cx="1170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1</a:t>
            </a:r>
          </a:p>
        </p:txBody>
      </p:sp>
      <p:sp>
        <p:nvSpPr>
          <p:cNvPr id="253" name="Ellipse 252"/>
          <p:cNvSpPr/>
          <p:nvPr/>
        </p:nvSpPr>
        <p:spPr bwMode="auto">
          <a:xfrm>
            <a:off x="1571604" y="5286388"/>
            <a:ext cx="1785950" cy="428628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/>
            <a:endParaRPr lang="fr-FR" b="1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54" name="Ellipse 253"/>
          <p:cNvSpPr/>
          <p:nvPr/>
        </p:nvSpPr>
        <p:spPr bwMode="auto">
          <a:xfrm>
            <a:off x="6143636" y="5401128"/>
            <a:ext cx="1643074" cy="285752"/>
          </a:xfrm>
          <a:prstGeom prst="ellipse">
            <a:avLst/>
          </a:prstGeom>
          <a:noFill/>
          <a:ln w="38100">
            <a:solidFill>
              <a:srgbClr val="FF0000"/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/>
            <a:endParaRPr lang="fr-FR" b="1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58" name="Ellipse 257"/>
          <p:cNvSpPr/>
          <p:nvPr/>
        </p:nvSpPr>
        <p:spPr bwMode="auto">
          <a:xfrm>
            <a:off x="3071802" y="5357826"/>
            <a:ext cx="1248528" cy="323534"/>
          </a:xfrm>
          <a:prstGeom prst="ellipse">
            <a:avLst/>
          </a:prstGeom>
          <a:noFill/>
          <a:ln w="381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/>
            <a:endParaRPr lang="fr-FR" b="1" smtClean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59" name="Ellipse 258"/>
          <p:cNvSpPr/>
          <p:nvPr/>
        </p:nvSpPr>
        <p:spPr bwMode="auto">
          <a:xfrm>
            <a:off x="6143636" y="5643578"/>
            <a:ext cx="1643074" cy="312605"/>
          </a:xfrm>
          <a:prstGeom prst="ellipse">
            <a:avLst/>
          </a:prstGeom>
          <a:noFill/>
          <a:ln w="381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/>
            <a:endParaRPr lang="fr-FR" b="1" smtClean="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260" name="Connecteur droit avec flèche 259"/>
          <p:cNvCxnSpPr>
            <a:stCxn id="258" idx="6"/>
            <a:endCxn id="259" idx="2"/>
          </p:cNvCxnSpPr>
          <p:nvPr/>
        </p:nvCxnSpPr>
        <p:spPr>
          <a:xfrm>
            <a:off x="4320330" y="5519593"/>
            <a:ext cx="1823306" cy="280288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4" name="Ellipse 263"/>
          <p:cNvSpPr/>
          <p:nvPr/>
        </p:nvSpPr>
        <p:spPr bwMode="auto">
          <a:xfrm>
            <a:off x="7572396" y="6072206"/>
            <a:ext cx="768958" cy="312605"/>
          </a:xfrm>
          <a:prstGeom prst="ellipse">
            <a:avLst/>
          </a:prstGeom>
          <a:noFill/>
          <a:ln w="38100">
            <a:solidFill>
              <a:schemeClr val="accent5">
                <a:lumMod val="50000"/>
              </a:schemeClr>
            </a:solidFill>
            <a:miter lim="800000"/>
            <a:headEnd/>
            <a:tailEnd/>
          </a:ln>
        </p:spPr>
        <p:txBody>
          <a:bodyPr wrap="none" rtlCol="0" anchor="ctr"/>
          <a:lstStyle/>
          <a:p>
            <a:pPr algn="ctr"/>
            <a:endParaRPr lang="fr-FR" b="1" smtClean="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265" name="Connecteur droit avec flèche 264"/>
          <p:cNvCxnSpPr>
            <a:stCxn id="259" idx="5"/>
            <a:endCxn id="264" idx="1"/>
          </p:cNvCxnSpPr>
          <p:nvPr/>
        </p:nvCxnSpPr>
        <p:spPr>
          <a:xfrm rot="16200000" flipH="1">
            <a:off x="7511756" y="5944734"/>
            <a:ext cx="207583" cy="138920"/>
          </a:xfrm>
          <a:prstGeom prst="straightConnector1">
            <a:avLst/>
          </a:prstGeom>
          <a:ln w="38100">
            <a:solidFill>
              <a:schemeClr val="accent5">
                <a:lumMod val="50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66" name="Groupe 206"/>
          <p:cNvGrpSpPr/>
          <p:nvPr/>
        </p:nvGrpSpPr>
        <p:grpSpPr>
          <a:xfrm>
            <a:off x="7000892" y="2428868"/>
            <a:ext cx="1928794" cy="785818"/>
            <a:chOff x="857224" y="1268413"/>
            <a:chExt cx="1785950" cy="78581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7" name="Rectangle 28"/>
            <p:cNvSpPr>
              <a:spLocks noChangeArrowheads="1"/>
            </p:cNvSpPr>
            <p:nvPr/>
          </p:nvSpPr>
          <p:spPr bwMode="auto">
            <a:xfrm>
              <a:off x="857224" y="1268413"/>
              <a:ext cx="1785950" cy="428628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 smtClean="0">
                  <a:latin typeface="Calibri" pitchFamily="34" charset="0"/>
                </a:rPr>
                <a:t>Semaphore</a:t>
              </a: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68" name="Rectangle 28"/>
            <p:cNvSpPr>
              <a:spLocks noChangeArrowheads="1"/>
            </p:cNvSpPr>
            <p:nvPr/>
          </p:nvSpPr>
          <p:spPr bwMode="auto">
            <a:xfrm>
              <a:off x="857224" y="1697041"/>
              <a:ext cx="1785950" cy="142876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69" name="Rectangle 28"/>
            <p:cNvSpPr>
              <a:spLocks noChangeArrowheads="1"/>
            </p:cNvSpPr>
            <p:nvPr/>
          </p:nvSpPr>
          <p:spPr bwMode="auto">
            <a:xfrm>
              <a:off x="857224" y="1839917"/>
              <a:ext cx="1785950" cy="214314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lvl="0"/>
              <a:endParaRPr lang="fr-FR" b="1" i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74" name="Rectangle 73"/>
          <p:cNvSpPr/>
          <p:nvPr/>
        </p:nvSpPr>
        <p:spPr>
          <a:xfrm>
            <a:off x="585986" y="6000768"/>
            <a:ext cx="8980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000" b="1" smtClean="0">
                <a:solidFill>
                  <a:srgbClr val="000000"/>
                </a:solidFill>
                <a:latin typeface="Calibri" pitchFamily="34" charset="0"/>
              </a:rPr>
              <a:t># run()</a:t>
            </a:r>
            <a:endParaRPr lang="fr-FR" sz="20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571472" y="5643578"/>
            <a:ext cx="45005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000" b="1" smtClean="0">
                <a:solidFill>
                  <a:srgbClr val="000000"/>
                </a:solidFill>
                <a:latin typeface="Calibri" pitchFamily="34" charset="0"/>
              </a:rPr>
              <a:t>+req_crunch(param : Integer):</a:t>
            </a:r>
            <a:r>
              <a:rPr lang="fr-FR" sz="2000" b="1" smtClean="0">
                <a:latin typeface="Calibri" pitchFamily="34" charset="0"/>
              </a:rPr>
              <a:t> ReqServer</a:t>
            </a:r>
            <a:endParaRPr lang="fr-FR" sz="2000" b="1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79" name="Connecteur en angle 78"/>
          <p:cNvCxnSpPr>
            <a:stCxn id="133" idx="3"/>
            <a:endCxn id="131" idx="0"/>
          </p:cNvCxnSpPr>
          <p:nvPr/>
        </p:nvCxnSpPr>
        <p:spPr>
          <a:xfrm rot="16200000" flipH="1">
            <a:off x="6408021" y="3861639"/>
            <a:ext cx="365790" cy="1820083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none" w="lg" len="lg"/>
          </a:ln>
        </p:spPr>
      </p:cxnSp>
      <p:cxnSp>
        <p:nvCxnSpPr>
          <p:cNvPr id="256" name="Connecteur droit avec flèche 255"/>
          <p:cNvCxnSpPr>
            <a:stCxn id="253" idx="7"/>
            <a:endCxn id="254" idx="2"/>
          </p:cNvCxnSpPr>
          <p:nvPr/>
        </p:nvCxnSpPr>
        <p:spPr>
          <a:xfrm rot="16200000" flipH="1">
            <a:off x="4522398" y="3922767"/>
            <a:ext cx="194845" cy="3047629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Losange 87"/>
          <p:cNvSpPr/>
          <p:nvPr/>
        </p:nvSpPr>
        <p:spPr>
          <a:xfrm>
            <a:off x="6800198" y="3742648"/>
            <a:ext cx="285752" cy="214314"/>
          </a:xfrm>
          <a:prstGeom prst="diamon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Forme libre 88"/>
          <p:cNvSpPr/>
          <p:nvPr/>
        </p:nvSpPr>
        <p:spPr>
          <a:xfrm>
            <a:off x="7047914" y="3214687"/>
            <a:ext cx="680978" cy="642942"/>
          </a:xfrm>
          <a:custGeom>
            <a:avLst/>
            <a:gdLst>
              <a:gd name="connsiteX0" fmla="*/ 0 w 1400961"/>
              <a:gd name="connsiteY0" fmla="*/ 931178 h 931178"/>
              <a:gd name="connsiteX1" fmla="*/ 0 w 1400961"/>
              <a:gd name="connsiteY1" fmla="*/ 931178 h 931178"/>
              <a:gd name="connsiteX2" fmla="*/ 1400961 w 1400961"/>
              <a:gd name="connsiteY2" fmla="*/ 931178 h 931178"/>
              <a:gd name="connsiteX3" fmla="*/ 1400961 w 1400961"/>
              <a:gd name="connsiteY3" fmla="*/ 0 h 931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961" h="931178">
                <a:moveTo>
                  <a:pt x="0" y="931178"/>
                </a:moveTo>
                <a:lnTo>
                  <a:pt x="0" y="931178"/>
                </a:lnTo>
                <a:lnTo>
                  <a:pt x="1400961" y="931178"/>
                </a:lnTo>
                <a:lnTo>
                  <a:pt x="1400961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3" name="Espace réservé du numéro de diapositive 2"/>
          <p:cNvSpPr txBox="1">
            <a:spLocks/>
          </p:cNvSpPr>
          <p:nvPr/>
        </p:nvSpPr>
        <p:spPr bwMode="auto">
          <a:xfrm>
            <a:off x="8855075" y="188913"/>
            <a:ext cx="288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FF46A10-3D12-4EAE-9513-2B742252DECA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19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1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000"/>
                            </p:stCondLst>
                            <p:childTnLst>
                              <p:par>
                                <p:cTn id="3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3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3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500"/>
                            </p:stCondLst>
                            <p:childTnLst>
                              <p:par>
                                <p:cTn id="67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000"/>
                            </p:stCondLst>
                            <p:childTnLst>
                              <p:par>
                                <p:cTn id="7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3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500"/>
                            </p:stCondLst>
                            <p:childTnLst>
                              <p:par>
                                <p:cTn id="7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000"/>
                            </p:stCondLst>
                            <p:childTnLst>
                              <p:par>
                                <p:cTn id="79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1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0" fill="hold">
                            <p:stCondLst>
                              <p:cond delay="500"/>
                            </p:stCondLst>
                            <p:childTnLst>
                              <p:par>
                                <p:cTn id="9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3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4" fill="hold">
                            <p:stCondLst>
                              <p:cond delay="1000"/>
                            </p:stCondLst>
                            <p:childTnLst>
                              <p:par>
                                <p:cTn id="9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1500"/>
                            </p:stCondLst>
                            <p:childTnLst>
                              <p:par>
                                <p:cTn id="9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1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2000"/>
                            </p:stCondLst>
                            <p:childTnLst>
                              <p:par>
                                <p:cTn id="10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5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2500"/>
                            </p:stCondLst>
                            <p:childTnLst>
                              <p:par>
                                <p:cTn id="10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9" dur="500"/>
                                        <p:tgtEl>
                                          <p:spTgt spid="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>
                            <p:stCondLst>
                              <p:cond delay="3000"/>
                            </p:stCondLst>
                            <p:childTnLst>
                              <p:par>
                                <p:cTn id="11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3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3500"/>
                            </p:stCondLst>
                            <p:childTnLst>
                              <p:par>
                                <p:cTn id="11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7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19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1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500"/>
                            </p:stCondLst>
                            <p:childTnLst>
                              <p:par>
                                <p:cTn id="128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1000"/>
                            </p:stCondLst>
                            <p:childTnLst>
                              <p:par>
                                <p:cTn id="13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4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500"/>
                            </p:stCondLst>
                            <p:childTnLst>
                              <p:par>
                                <p:cTn id="1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8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1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4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4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>
                            <p:stCondLst>
                              <p:cond delay="500"/>
                            </p:stCondLst>
                            <p:childTnLst>
                              <p:par>
                                <p:cTn id="1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>
                            <p:stCondLst>
                              <p:cond delay="1000"/>
                            </p:stCondLst>
                            <p:childTnLst>
                              <p:par>
                                <p:cTn id="17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2" dur="500"/>
                                        <p:tgtEl>
                                          <p:spTgt spid="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5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7" grpId="0"/>
      <p:bldP spid="52" grpId="0"/>
      <p:bldP spid="53" grpId="0"/>
      <p:bldP spid="54" grpId="0"/>
      <p:bldP spid="56" grpId="0"/>
      <p:bldP spid="98" grpId="0" animBg="1"/>
      <p:bldP spid="145" grpId="0"/>
      <p:bldP spid="146" grpId="0"/>
      <p:bldP spid="150" grpId="0" animBg="1"/>
      <p:bldP spid="152" grpId="0"/>
      <p:bldP spid="92" grpId="0" animBg="1"/>
      <p:bldP spid="164" grpId="0" animBg="1"/>
      <p:bldP spid="121" grpId="0" animBg="1"/>
      <p:bldP spid="11283" grpId="0" animBg="1"/>
      <p:bldP spid="231" grpId="0" animBg="1"/>
      <p:bldP spid="133" grpId="0" animBg="1"/>
      <p:bldP spid="249" grpId="0"/>
      <p:bldP spid="253" grpId="0" animBg="1"/>
      <p:bldP spid="254" grpId="0" animBg="1"/>
      <p:bldP spid="258" grpId="0" animBg="1"/>
      <p:bldP spid="259" grpId="0" animBg="1"/>
      <p:bldP spid="264" grpId="0" animBg="1"/>
      <p:bldP spid="125" grpId="0"/>
      <p:bldP spid="88" grpId="0" animBg="1"/>
      <p:bldP spid="8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879467E-B9F0-4149-91BA-42A55FDE5BCB}" type="slidenum">
              <a:rPr lang="fr-FR"/>
              <a:pPr>
                <a:defRPr/>
              </a:pPr>
              <a:t>2</a:t>
            </a:fld>
            <a:endParaRPr lang="fr-FR"/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>
                <a:cs typeface="Arial" charset="0"/>
              </a:rPr>
              <a:t>Communication inter-objets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3" y="1628775"/>
            <a:ext cx="8388381" cy="1800225"/>
          </a:xfrm>
        </p:spPr>
        <p:txBody>
          <a:bodyPr/>
          <a:lstStyle/>
          <a:p>
            <a:pPr eaLnBrk="1" hangingPunct="1">
              <a:defRPr/>
            </a:pPr>
            <a:r>
              <a:rPr lang="fr-FR" smtClean="0"/>
              <a:t>Un objet est une instance de classe</a:t>
            </a:r>
          </a:p>
          <a:p>
            <a:pPr eaLnBrk="1" hangingPunct="1">
              <a:defRPr/>
            </a:pPr>
            <a:r>
              <a:rPr lang="fr-FR" smtClean="0"/>
              <a:t>La classe encapsule sa structure interne</a:t>
            </a:r>
          </a:p>
          <a:p>
            <a:pPr eaLnBrk="1" hangingPunct="1">
              <a:defRPr/>
            </a:pPr>
            <a:r>
              <a:rPr lang="fr-FR" smtClean="0"/>
              <a:t>La classe spécifie une interface à base d’opérations</a:t>
            </a:r>
          </a:p>
        </p:txBody>
      </p:sp>
      <p:sp>
        <p:nvSpPr>
          <p:cNvPr id="5" name="Rectangle 4"/>
          <p:cNvSpPr/>
          <p:nvPr/>
        </p:nvSpPr>
        <p:spPr>
          <a:xfrm>
            <a:off x="714348" y="4286256"/>
            <a:ext cx="2550698" cy="95410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fr-FR" sz="2800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Communication</a:t>
            </a:r>
            <a:br>
              <a:rPr lang="fr-FR" sz="2800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</a:br>
            <a:r>
              <a:rPr lang="fr-FR" sz="2800" b="1" kern="0" smtClean="0">
                <a:solidFill>
                  <a:srgbClr val="00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inter-objets </a:t>
            </a:r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3500430" y="4214818"/>
            <a:ext cx="313900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kern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appels d’opérations</a:t>
            </a:r>
            <a:endParaRPr lang="fr-FR">
              <a:solidFill>
                <a:srgbClr val="990033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500430" y="4786322"/>
            <a:ext cx="52149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2800" b="1" kern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données échangées </a:t>
            </a:r>
            <a:r>
              <a:rPr lang="fr-FR" sz="2800" b="1" kern="0" smtClean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= </a:t>
            </a:r>
            <a:r>
              <a:rPr lang="fr-FR" sz="2800" b="1" kern="0">
                <a:solidFill>
                  <a:srgbClr val="99003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paramètres</a:t>
            </a:r>
            <a:endParaRPr lang="fr-FR">
              <a:solidFill>
                <a:srgbClr val="990033"/>
              </a:solidFill>
            </a:endParaRPr>
          </a:p>
        </p:txBody>
      </p:sp>
      <p:sp>
        <p:nvSpPr>
          <p:cNvPr id="8" name="Accolade ouvrante 7"/>
          <p:cNvSpPr/>
          <p:nvPr/>
        </p:nvSpPr>
        <p:spPr>
          <a:xfrm>
            <a:off x="3286116" y="4071942"/>
            <a:ext cx="285752" cy="1357322"/>
          </a:xfrm>
          <a:prstGeom prst="leftBrace">
            <a:avLst>
              <a:gd name="adj1" fmla="val 29845"/>
              <a:gd name="adj2" fmla="val 50000"/>
            </a:avLst>
          </a:prstGeom>
          <a:ln w="38100">
            <a:solidFill>
              <a:srgbClr val="384794"/>
            </a:solidFill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Flèche vers le bas 8"/>
          <p:cNvSpPr/>
          <p:nvPr/>
        </p:nvSpPr>
        <p:spPr>
          <a:xfrm>
            <a:off x="1659820" y="3429000"/>
            <a:ext cx="642942" cy="714380"/>
          </a:xfrm>
          <a:prstGeom prst="downArrow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928662" y="1785926"/>
            <a:ext cx="22860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req_crunch (param)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24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F46A10-3D12-4EAE-9513-2B742252DECA}" type="slidenum">
              <a:rPr lang="fr-FR"/>
              <a:pPr>
                <a:defRPr/>
              </a:pPr>
              <a:t>20</a:t>
            </a:fld>
            <a:endParaRPr lang="fr-FR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2" y="457201"/>
            <a:ext cx="8316943" cy="542908"/>
          </a:xfrm>
        </p:spPr>
        <p:txBody>
          <a:bodyPr/>
          <a:lstStyle/>
          <a:p>
            <a:pPr eaLnBrk="1" hangingPunct="1">
              <a:defRPr/>
            </a:pPr>
            <a:r>
              <a:rPr lang="fr-FR" smtClean="0"/>
              <a:t>Décomposition de l’appel asynchrone (1</a:t>
            </a: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3173098" y="1617637"/>
            <a:ext cx="208731" cy="501539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392" name="Line 7"/>
          <p:cNvSpPr>
            <a:spLocks noChangeShapeType="1"/>
          </p:cNvSpPr>
          <p:nvPr/>
        </p:nvSpPr>
        <p:spPr bwMode="auto">
          <a:xfrm>
            <a:off x="785787" y="2147908"/>
            <a:ext cx="228601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395" name="Line 12"/>
          <p:cNvSpPr>
            <a:spLocks noChangeShapeType="1"/>
          </p:cNvSpPr>
          <p:nvPr/>
        </p:nvSpPr>
        <p:spPr bwMode="auto">
          <a:xfrm>
            <a:off x="5884848" y="1617637"/>
            <a:ext cx="0" cy="502374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396" name="Line 14"/>
          <p:cNvSpPr>
            <a:spLocks noChangeShapeType="1"/>
          </p:cNvSpPr>
          <p:nvPr/>
        </p:nvSpPr>
        <p:spPr bwMode="auto">
          <a:xfrm rot="10800000">
            <a:off x="857224" y="3214686"/>
            <a:ext cx="2214578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V="1">
            <a:off x="3390901" y="3502025"/>
            <a:ext cx="239554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400" name="Rectangle 17"/>
          <p:cNvSpPr>
            <a:spLocks noChangeArrowheads="1"/>
          </p:cNvSpPr>
          <p:nvPr/>
        </p:nvSpPr>
        <p:spPr bwMode="auto">
          <a:xfrm rot="10800000" flipV="1">
            <a:off x="5786445" y="3496130"/>
            <a:ext cx="222467" cy="36308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401" name="Line 19"/>
          <p:cNvSpPr>
            <a:spLocks noChangeShapeType="1"/>
          </p:cNvSpPr>
          <p:nvPr/>
        </p:nvSpPr>
        <p:spPr bwMode="auto">
          <a:xfrm rot="10800000" flipV="1">
            <a:off x="3350925" y="3859215"/>
            <a:ext cx="2442149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402" name="Freeform 20"/>
          <p:cNvSpPr>
            <a:spLocks/>
          </p:cNvSpPr>
          <p:nvPr/>
        </p:nvSpPr>
        <p:spPr bwMode="auto">
          <a:xfrm>
            <a:off x="3388999" y="4106036"/>
            <a:ext cx="397184" cy="185486"/>
          </a:xfrm>
          <a:custGeom>
            <a:avLst/>
            <a:gdLst>
              <a:gd name="T0" fmla="*/ 0 w 318"/>
              <a:gd name="T1" fmla="*/ 0 h 227"/>
              <a:gd name="T2" fmla="*/ 318 w 318"/>
              <a:gd name="T3" fmla="*/ 0 h 227"/>
              <a:gd name="T4" fmla="*/ 318 w 318"/>
              <a:gd name="T5" fmla="*/ 227 h 227"/>
              <a:gd name="T6" fmla="*/ 91 w 318"/>
              <a:gd name="T7" fmla="*/ 227 h 227"/>
              <a:gd name="T8" fmla="*/ 0 60000 65536"/>
              <a:gd name="T9" fmla="*/ 0 60000 65536"/>
              <a:gd name="T10" fmla="*/ 0 60000 65536"/>
              <a:gd name="T11" fmla="*/ 0 60000 65536"/>
              <a:gd name="T12" fmla="*/ 0 w 318"/>
              <a:gd name="T13" fmla="*/ 0 h 227"/>
              <a:gd name="T14" fmla="*/ 318 w 318"/>
              <a:gd name="T15" fmla="*/ 227 h 227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8" h="227">
                <a:moveTo>
                  <a:pt x="0" y="0"/>
                </a:moveTo>
                <a:lnTo>
                  <a:pt x="318" y="0"/>
                </a:lnTo>
                <a:lnTo>
                  <a:pt x="318" y="227"/>
                </a:lnTo>
                <a:lnTo>
                  <a:pt x="91" y="227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solid"/>
            <a:round/>
            <a:headEnd type="none" w="med" len="med"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403" name="Rectangle 21"/>
          <p:cNvSpPr>
            <a:spLocks noChangeArrowheads="1"/>
          </p:cNvSpPr>
          <p:nvPr/>
        </p:nvSpPr>
        <p:spPr bwMode="auto">
          <a:xfrm>
            <a:off x="3317560" y="4291522"/>
            <a:ext cx="215900" cy="36036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404" name="Freeform 22"/>
          <p:cNvSpPr>
            <a:spLocks/>
          </p:cNvSpPr>
          <p:nvPr/>
        </p:nvSpPr>
        <p:spPr bwMode="auto">
          <a:xfrm>
            <a:off x="3388998" y="4630931"/>
            <a:ext cx="423347" cy="236853"/>
          </a:xfrm>
          <a:custGeom>
            <a:avLst/>
            <a:gdLst>
              <a:gd name="T0" fmla="*/ 91 w 318"/>
              <a:gd name="T1" fmla="*/ 0 h 136"/>
              <a:gd name="T2" fmla="*/ 318 w 318"/>
              <a:gd name="T3" fmla="*/ 0 h 136"/>
              <a:gd name="T4" fmla="*/ 318 w 318"/>
              <a:gd name="T5" fmla="*/ 136 h 136"/>
              <a:gd name="T6" fmla="*/ 0 w 318"/>
              <a:gd name="T7" fmla="*/ 136 h 136"/>
              <a:gd name="T8" fmla="*/ 0 60000 65536"/>
              <a:gd name="T9" fmla="*/ 0 60000 65536"/>
              <a:gd name="T10" fmla="*/ 0 60000 65536"/>
              <a:gd name="T11" fmla="*/ 0 60000 65536"/>
              <a:gd name="T12" fmla="*/ 0 w 318"/>
              <a:gd name="T13" fmla="*/ 0 h 136"/>
              <a:gd name="T14" fmla="*/ 318 w 318"/>
              <a:gd name="T15" fmla="*/ 136 h 1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T12" t="T13" r="T14" b="T15"/>
            <a:pathLst>
              <a:path w="318" h="136">
                <a:moveTo>
                  <a:pt x="91" y="0"/>
                </a:moveTo>
                <a:lnTo>
                  <a:pt x="318" y="0"/>
                </a:lnTo>
                <a:lnTo>
                  <a:pt x="318" y="136"/>
                </a:lnTo>
                <a:lnTo>
                  <a:pt x="0" y="136"/>
                </a:lnTo>
              </a:path>
            </a:pathLst>
          </a:custGeom>
          <a:noFill/>
          <a:ln w="28575" cap="flat" cmpd="sng">
            <a:solidFill>
              <a:schemeClr val="tx1"/>
            </a:solidFill>
            <a:prstDash val="dash"/>
            <a:round/>
            <a:headEnd type="none" w="med" len="med"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405" name="Text Box 23"/>
          <p:cNvSpPr txBox="1">
            <a:spLocks noChangeArrowheads="1"/>
          </p:cNvSpPr>
          <p:nvPr/>
        </p:nvSpPr>
        <p:spPr bwMode="auto">
          <a:xfrm>
            <a:off x="3857620" y="4002091"/>
            <a:ext cx="2048125" cy="307777"/>
          </a:xfrm>
          <a:prstGeom prst="rect">
            <a:avLst/>
          </a:prstGeom>
          <a:solidFill>
            <a:schemeClr val="bg1"/>
          </a:solidFill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crunch (req.param)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4857752" y="3143248"/>
            <a:ext cx="5738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pop()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3588747" y="3551438"/>
            <a:ext cx="3561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req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3923157" y="4584077"/>
            <a:ext cx="6094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result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7902623" y="2500306"/>
            <a:ext cx="0" cy="3915734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34" name="Rectangle 17"/>
          <p:cNvSpPr>
            <a:spLocks noChangeArrowheads="1"/>
          </p:cNvSpPr>
          <p:nvPr/>
        </p:nvSpPr>
        <p:spPr bwMode="auto">
          <a:xfrm rot="10800000" flipV="1">
            <a:off x="7786710" y="5073207"/>
            <a:ext cx="214314" cy="35718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214282" y="1142985"/>
            <a:ext cx="996872" cy="474652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FR" sz="2400" b="1" u="sng">
                <a:latin typeface="Calibri" pitchFamily="34" charset="0"/>
              </a:rPr>
              <a:t>:Client</a:t>
            </a: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604767" y="1617637"/>
            <a:ext cx="208731" cy="501539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35" name="Line 15"/>
          <p:cNvSpPr>
            <a:spLocks noChangeShapeType="1"/>
          </p:cNvSpPr>
          <p:nvPr/>
        </p:nvSpPr>
        <p:spPr bwMode="auto">
          <a:xfrm flipV="1">
            <a:off x="3383281" y="5074339"/>
            <a:ext cx="440343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36" name="Line 19"/>
          <p:cNvSpPr>
            <a:spLocks noChangeShapeType="1"/>
          </p:cNvSpPr>
          <p:nvPr/>
        </p:nvSpPr>
        <p:spPr bwMode="auto">
          <a:xfrm rot="10800000" flipV="1">
            <a:off x="3406139" y="5428809"/>
            <a:ext cx="4380569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37" name="Text Box 18"/>
          <p:cNvSpPr txBox="1">
            <a:spLocks noChangeArrowheads="1"/>
          </p:cNvSpPr>
          <p:nvPr/>
        </p:nvSpPr>
        <p:spPr bwMode="auto">
          <a:xfrm>
            <a:off x="6072198" y="4714884"/>
            <a:ext cx="1750094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setResult(result)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41" name="Line 7"/>
          <p:cNvSpPr>
            <a:spLocks noChangeShapeType="1"/>
          </p:cNvSpPr>
          <p:nvPr/>
        </p:nvSpPr>
        <p:spPr bwMode="auto">
          <a:xfrm>
            <a:off x="799854" y="5851514"/>
            <a:ext cx="700092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6191260" y="5536964"/>
            <a:ext cx="13494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waitReturn()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43" name="Line 14"/>
          <p:cNvSpPr>
            <a:spLocks noChangeShapeType="1"/>
          </p:cNvSpPr>
          <p:nvPr/>
        </p:nvSpPr>
        <p:spPr bwMode="auto">
          <a:xfrm rot="10800000">
            <a:off x="799853" y="6208704"/>
            <a:ext cx="700092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7800778" y="5851514"/>
            <a:ext cx="214314" cy="35719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1198322" y="5908438"/>
            <a:ext cx="6094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result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46" name="Line 15"/>
          <p:cNvSpPr>
            <a:spLocks noChangeShapeType="1"/>
          </p:cNvSpPr>
          <p:nvPr/>
        </p:nvSpPr>
        <p:spPr bwMode="auto">
          <a:xfrm flipV="1">
            <a:off x="3286116" y="2714620"/>
            <a:ext cx="250033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7" name="Rectangle 17"/>
          <p:cNvSpPr>
            <a:spLocks noChangeArrowheads="1"/>
          </p:cNvSpPr>
          <p:nvPr/>
        </p:nvSpPr>
        <p:spPr bwMode="auto">
          <a:xfrm rot="10800000" flipV="1">
            <a:off x="5786446" y="2714620"/>
            <a:ext cx="214313" cy="357188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 rot="10800000" flipV="1">
            <a:off x="3286116" y="3071809"/>
            <a:ext cx="242889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4429124" y="2357430"/>
            <a:ext cx="10326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push(req)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16397" name="Rectangle 16"/>
          <p:cNvSpPr>
            <a:spLocks noChangeArrowheads="1"/>
          </p:cNvSpPr>
          <p:nvPr/>
        </p:nvSpPr>
        <p:spPr bwMode="auto">
          <a:xfrm>
            <a:off x="3071802" y="2152357"/>
            <a:ext cx="205914" cy="1062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1071538" y="2857496"/>
            <a:ext cx="3561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req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51" name="Croix 50"/>
          <p:cNvSpPr/>
          <p:nvPr/>
        </p:nvSpPr>
        <p:spPr bwMode="auto">
          <a:xfrm rot="2700000">
            <a:off x="7761753" y="6278434"/>
            <a:ext cx="285752" cy="285752"/>
          </a:xfrm>
          <a:prstGeom prst="plus">
            <a:avLst>
              <a:gd name="adj" fmla="val 43667"/>
            </a:avLst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rtlCol="0" anchor="ctr"/>
          <a:lstStyle/>
          <a:p>
            <a:pPr algn="ctr"/>
            <a:endParaRPr lang="fr-FR" b="1" smtClean="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53" name="Connecteur en angle 52"/>
          <p:cNvCxnSpPr>
            <a:stCxn id="44" idx="3"/>
          </p:cNvCxnSpPr>
          <p:nvPr/>
        </p:nvCxnSpPr>
        <p:spPr>
          <a:xfrm flipH="1">
            <a:off x="7902575" y="6030109"/>
            <a:ext cx="112517" cy="386566"/>
          </a:xfrm>
          <a:prstGeom prst="bentConnector4">
            <a:avLst>
              <a:gd name="adj1" fmla="val -301932"/>
              <a:gd name="adj2" fmla="val 99383"/>
            </a:avLst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52" name="Rectangle 4"/>
          <p:cNvSpPr>
            <a:spLocks noChangeArrowheads="1"/>
          </p:cNvSpPr>
          <p:nvPr/>
        </p:nvSpPr>
        <p:spPr bwMode="auto">
          <a:xfrm>
            <a:off x="4540280" y="1163618"/>
            <a:ext cx="2746364" cy="447674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fr-FR" sz="2400" b="1" u="sng" smtClean="0">
                <a:latin typeface="Calibri" pitchFamily="34" charset="0"/>
              </a:rPr>
              <a:t>reqFifo:RequestFifo</a:t>
            </a:r>
            <a:endParaRPr lang="fr-FR" sz="2400" b="1" u="sng">
              <a:latin typeface="Calibri" pitchFamily="34" charset="0"/>
            </a:endParaRPr>
          </a:p>
        </p:txBody>
      </p:sp>
      <p:sp>
        <p:nvSpPr>
          <p:cNvPr id="54" name="Rectangle 4"/>
          <p:cNvSpPr>
            <a:spLocks noChangeArrowheads="1"/>
          </p:cNvSpPr>
          <p:nvPr/>
        </p:nvSpPr>
        <p:spPr bwMode="auto">
          <a:xfrm>
            <a:off x="6875528" y="2052632"/>
            <a:ext cx="2054190" cy="447674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fr-FR" sz="2400" b="1" u="sng" smtClean="0">
                <a:latin typeface="Calibri" pitchFamily="34" charset="0"/>
              </a:rPr>
              <a:t>req:ReqServer</a:t>
            </a:r>
            <a:endParaRPr lang="fr-FR" sz="2400" b="1" u="sng">
              <a:latin typeface="Calibri" pitchFamily="34" charset="0"/>
            </a:endParaRPr>
          </a:p>
        </p:txBody>
      </p:sp>
      <p:sp>
        <p:nvSpPr>
          <p:cNvPr id="55" name="Line 7"/>
          <p:cNvSpPr>
            <a:spLocks noChangeShapeType="1"/>
          </p:cNvSpPr>
          <p:nvPr/>
        </p:nvSpPr>
        <p:spPr bwMode="auto">
          <a:xfrm>
            <a:off x="3286117" y="2285992"/>
            <a:ext cx="3571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56" name="Rectangle 10"/>
          <p:cNvSpPr>
            <a:spLocks noChangeArrowheads="1"/>
          </p:cNvSpPr>
          <p:nvPr/>
        </p:nvSpPr>
        <p:spPr bwMode="auto">
          <a:xfrm>
            <a:off x="2320032" y="1149478"/>
            <a:ext cx="1966216" cy="461665"/>
          </a:xfrm>
          <a:prstGeom prst="rect">
            <a:avLst/>
          </a:prstGeom>
          <a:solidFill>
            <a:srgbClr val="FFFFCC"/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fr-FR" sz="2400" b="1" u="sng" smtClean="0">
                <a:latin typeface="Calibri" pitchFamily="34" charset="0"/>
              </a:rPr>
              <a:t>server:Server</a:t>
            </a:r>
            <a:endParaRPr lang="fr-FR" sz="2400" b="1" u="sng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928662" y="1785926"/>
            <a:ext cx="228601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req_crunch (param)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24" name="Espace réservé du numéro de diapositive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FF46A10-3D12-4EAE-9513-2B742252DECA}" type="slidenum">
              <a:rPr lang="fr-FR"/>
              <a:pPr>
                <a:defRPr/>
              </a:pPr>
              <a:t>21</a:t>
            </a:fld>
            <a:endParaRPr lang="fr-FR"/>
          </a:p>
        </p:txBody>
      </p:sp>
      <p:sp>
        <p:nvSpPr>
          <p:cNvPr id="58370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2" y="457201"/>
            <a:ext cx="8316943" cy="542908"/>
          </a:xfrm>
        </p:spPr>
        <p:txBody>
          <a:bodyPr/>
          <a:lstStyle/>
          <a:p>
            <a:pPr eaLnBrk="1" hangingPunct="1">
              <a:defRPr/>
            </a:pPr>
            <a:r>
              <a:rPr lang="fr-FR" smtClean="0"/>
              <a:t>Décomposition de l’appel asynchrone</a:t>
            </a:r>
          </a:p>
        </p:txBody>
      </p:sp>
      <p:sp>
        <p:nvSpPr>
          <p:cNvPr id="16391" name="Rectangle 6"/>
          <p:cNvSpPr>
            <a:spLocks noChangeArrowheads="1"/>
          </p:cNvSpPr>
          <p:nvPr/>
        </p:nvSpPr>
        <p:spPr bwMode="auto">
          <a:xfrm>
            <a:off x="3173098" y="1617637"/>
            <a:ext cx="208731" cy="501539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392" name="Line 7"/>
          <p:cNvSpPr>
            <a:spLocks noChangeShapeType="1"/>
          </p:cNvSpPr>
          <p:nvPr/>
        </p:nvSpPr>
        <p:spPr bwMode="auto">
          <a:xfrm>
            <a:off x="785787" y="2147908"/>
            <a:ext cx="2286015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395" name="Line 12"/>
          <p:cNvSpPr>
            <a:spLocks noChangeShapeType="1"/>
          </p:cNvSpPr>
          <p:nvPr/>
        </p:nvSpPr>
        <p:spPr bwMode="auto">
          <a:xfrm>
            <a:off x="5884848" y="1617637"/>
            <a:ext cx="0" cy="5023742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396" name="Line 14"/>
          <p:cNvSpPr>
            <a:spLocks noChangeShapeType="1"/>
          </p:cNvSpPr>
          <p:nvPr/>
        </p:nvSpPr>
        <p:spPr bwMode="auto">
          <a:xfrm rot="10800000">
            <a:off x="857224" y="3214686"/>
            <a:ext cx="2214578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399" name="Line 15"/>
          <p:cNvSpPr>
            <a:spLocks noChangeShapeType="1"/>
          </p:cNvSpPr>
          <p:nvPr/>
        </p:nvSpPr>
        <p:spPr bwMode="auto">
          <a:xfrm flipV="1">
            <a:off x="3390901" y="3502025"/>
            <a:ext cx="2395546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400" name="Rectangle 17"/>
          <p:cNvSpPr>
            <a:spLocks noChangeArrowheads="1"/>
          </p:cNvSpPr>
          <p:nvPr/>
        </p:nvSpPr>
        <p:spPr bwMode="auto">
          <a:xfrm rot="10800000" flipV="1">
            <a:off x="5786445" y="3496130"/>
            <a:ext cx="222467" cy="36308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6401" name="Line 19"/>
          <p:cNvSpPr>
            <a:spLocks noChangeShapeType="1"/>
          </p:cNvSpPr>
          <p:nvPr/>
        </p:nvSpPr>
        <p:spPr bwMode="auto">
          <a:xfrm rot="10800000" flipV="1">
            <a:off x="3350925" y="3859215"/>
            <a:ext cx="2442149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25" name="Text Box 18"/>
          <p:cNvSpPr txBox="1">
            <a:spLocks noChangeArrowheads="1"/>
          </p:cNvSpPr>
          <p:nvPr/>
        </p:nvSpPr>
        <p:spPr bwMode="auto">
          <a:xfrm>
            <a:off x="4857752" y="3143248"/>
            <a:ext cx="57387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pop()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30" name="Text Box 18"/>
          <p:cNvSpPr txBox="1">
            <a:spLocks noChangeArrowheads="1"/>
          </p:cNvSpPr>
          <p:nvPr/>
        </p:nvSpPr>
        <p:spPr bwMode="auto">
          <a:xfrm>
            <a:off x="3588747" y="3551438"/>
            <a:ext cx="3561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req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33" name="Line 12"/>
          <p:cNvSpPr>
            <a:spLocks noChangeShapeType="1"/>
          </p:cNvSpPr>
          <p:nvPr/>
        </p:nvSpPr>
        <p:spPr bwMode="auto">
          <a:xfrm>
            <a:off x="7902623" y="2500306"/>
            <a:ext cx="0" cy="3915734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58371" name="Rectangle 3"/>
          <p:cNvSpPr>
            <a:spLocks noChangeArrowheads="1"/>
          </p:cNvSpPr>
          <p:nvPr/>
        </p:nvSpPr>
        <p:spPr bwMode="auto">
          <a:xfrm>
            <a:off x="214282" y="1142985"/>
            <a:ext cx="996872" cy="474652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r-FR" sz="2400" b="1" u="sng">
                <a:latin typeface="Calibri" pitchFamily="34" charset="0"/>
              </a:rPr>
              <a:t>:Client</a:t>
            </a:r>
          </a:p>
        </p:txBody>
      </p:sp>
      <p:sp>
        <p:nvSpPr>
          <p:cNvPr id="16390" name="Rectangle 5"/>
          <p:cNvSpPr>
            <a:spLocks noChangeArrowheads="1"/>
          </p:cNvSpPr>
          <p:nvPr/>
        </p:nvSpPr>
        <p:spPr bwMode="auto">
          <a:xfrm>
            <a:off x="604767" y="1617637"/>
            <a:ext cx="208731" cy="5015391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1" name="Line 7"/>
          <p:cNvSpPr>
            <a:spLocks noChangeShapeType="1"/>
          </p:cNvSpPr>
          <p:nvPr/>
        </p:nvSpPr>
        <p:spPr bwMode="auto">
          <a:xfrm>
            <a:off x="799854" y="5851514"/>
            <a:ext cx="700092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2" name="Text Box 9"/>
          <p:cNvSpPr txBox="1">
            <a:spLocks noChangeArrowheads="1"/>
          </p:cNvSpPr>
          <p:nvPr/>
        </p:nvSpPr>
        <p:spPr bwMode="auto">
          <a:xfrm>
            <a:off x="6191260" y="5536964"/>
            <a:ext cx="134947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waitReturn()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43" name="Line 14"/>
          <p:cNvSpPr>
            <a:spLocks noChangeShapeType="1"/>
          </p:cNvSpPr>
          <p:nvPr/>
        </p:nvSpPr>
        <p:spPr bwMode="auto">
          <a:xfrm rot="10800000">
            <a:off x="799853" y="6208704"/>
            <a:ext cx="7000923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4" name="Rectangle 16"/>
          <p:cNvSpPr>
            <a:spLocks noChangeArrowheads="1"/>
          </p:cNvSpPr>
          <p:nvPr/>
        </p:nvSpPr>
        <p:spPr bwMode="auto">
          <a:xfrm>
            <a:off x="7800778" y="5851514"/>
            <a:ext cx="214314" cy="35719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5" name="Text Box 9"/>
          <p:cNvSpPr txBox="1">
            <a:spLocks noChangeArrowheads="1"/>
          </p:cNvSpPr>
          <p:nvPr/>
        </p:nvSpPr>
        <p:spPr bwMode="auto">
          <a:xfrm>
            <a:off x="1198322" y="5908438"/>
            <a:ext cx="6094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result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46" name="Line 15"/>
          <p:cNvSpPr>
            <a:spLocks noChangeShapeType="1"/>
          </p:cNvSpPr>
          <p:nvPr/>
        </p:nvSpPr>
        <p:spPr bwMode="auto">
          <a:xfrm flipV="1">
            <a:off x="3286116" y="2714620"/>
            <a:ext cx="250033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7" name="Rectangle 17"/>
          <p:cNvSpPr>
            <a:spLocks noChangeArrowheads="1"/>
          </p:cNvSpPr>
          <p:nvPr/>
        </p:nvSpPr>
        <p:spPr bwMode="auto">
          <a:xfrm rot="10800000" flipV="1">
            <a:off x="5786446" y="2714620"/>
            <a:ext cx="214313" cy="357188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8" name="Line 19"/>
          <p:cNvSpPr>
            <a:spLocks noChangeShapeType="1"/>
          </p:cNvSpPr>
          <p:nvPr/>
        </p:nvSpPr>
        <p:spPr bwMode="auto">
          <a:xfrm rot="10800000" flipV="1">
            <a:off x="3286116" y="3071809"/>
            <a:ext cx="2428892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9" name="Text Box 18"/>
          <p:cNvSpPr txBox="1">
            <a:spLocks noChangeArrowheads="1"/>
          </p:cNvSpPr>
          <p:nvPr/>
        </p:nvSpPr>
        <p:spPr bwMode="auto">
          <a:xfrm>
            <a:off x="4429124" y="2357430"/>
            <a:ext cx="103265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push(req)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16397" name="Rectangle 16"/>
          <p:cNvSpPr>
            <a:spLocks noChangeArrowheads="1"/>
          </p:cNvSpPr>
          <p:nvPr/>
        </p:nvSpPr>
        <p:spPr bwMode="auto">
          <a:xfrm>
            <a:off x="3071802" y="2152357"/>
            <a:ext cx="205914" cy="1062329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0" name="Text Box 18"/>
          <p:cNvSpPr txBox="1">
            <a:spLocks noChangeArrowheads="1"/>
          </p:cNvSpPr>
          <p:nvPr/>
        </p:nvSpPr>
        <p:spPr bwMode="auto">
          <a:xfrm>
            <a:off x="1071538" y="2857496"/>
            <a:ext cx="356188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req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51" name="Croix 50"/>
          <p:cNvSpPr/>
          <p:nvPr/>
        </p:nvSpPr>
        <p:spPr bwMode="auto">
          <a:xfrm rot="2700000">
            <a:off x="7761753" y="6278434"/>
            <a:ext cx="285752" cy="285752"/>
          </a:xfrm>
          <a:prstGeom prst="plus">
            <a:avLst>
              <a:gd name="adj" fmla="val 43667"/>
            </a:avLst>
          </a:prstGeom>
          <a:solidFill>
            <a:schemeClr val="tx1"/>
          </a:solidFill>
          <a:ln w="28575">
            <a:noFill/>
            <a:miter lim="800000"/>
            <a:headEnd/>
            <a:tailEnd/>
          </a:ln>
        </p:spPr>
        <p:txBody>
          <a:bodyPr wrap="none" rtlCol="0" anchor="ctr"/>
          <a:lstStyle/>
          <a:p>
            <a:pPr algn="ctr"/>
            <a:endParaRPr lang="fr-FR" b="1" smtClean="0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53" name="Connecteur en angle 52"/>
          <p:cNvCxnSpPr>
            <a:stCxn id="44" idx="3"/>
          </p:cNvCxnSpPr>
          <p:nvPr/>
        </p:nvCxnSpPr>
        <p:spPr>
          <a:xfrm flipH="1">
            <a:off x="7902575" y="6030109"/>
            <a:ext cx="112517" cy="386566"/>
          </a:xfrm>
          <a:prstGeom prst="bentConnector4">
            <a:avLst>
              <a:gd name="adj1" fmla="val -301932"/>
              <a:gd name="adj2" fmla="val 99383"/>
            </a:avLst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50" name="Line 15"/>
          <p:cNvSpPr>
            <a:spLocks noChangeShapeType="1"/>
          </p:cNvSpPr>
          <p:nvPr/>
        </p:nvSpPr>
        <p:spPr bwMode="auto">
          <a:xfrm flipV="1">
            <a:off x="3380996" y="4207093"/>
            <a:ext cx="4405714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52" name="Rectangle 17"/>
          <p:cNvSpPr>
            <a:spLocks noChangeArrowheads="1"/>
          </p:cNvSpPr>
          <p:nvPr/>
        </p:nvSpPr>
        <p:spPr bwMode="auto">
          <a:xfrm rot="10800000" flipV="1">
            <a:off x="7786708" y="4200746"/>
            <a:ext cx="214315" cy="122851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54" name="Line 19"/>
          <p:cNvSpPr>
            <a:spLocks noChangeShapeType="1"/>
          </p:cNvSpPr>
          <p:nvPr/>
        </p:nvSpPr>
        <p:spPr bwMode="auto">
          <a:xfrm rot="10800000" flipV="1">
            <a:off x="3399964" y="5429263"/>
            <a:ext cx="4398094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55" name="Text Box 18"/>
          <p:cNvSpPr txBox="1">
            <a:spLocks noChangeArrowheads="1"/>
          </p:cNvSpPr>
          <p:nvPr/>
        </p:nvSpPr>
        <p:spPr bwMode="auto">
          <a:xfrm>
            <a:off x="6143636" y="3849903"/>
            <a:ext cx="1655261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execute(server)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 flipH="1" flipV="1">
            <a:off x="3500430" y="4638685"/>
            <a:ext cx="428628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57" name="Rectangle 17"/>
          <p:cNvSpPr>
            <a:spLocks noChangeArrowheads="1"/>
          </p:cNvSpPr>
          <p:nvPr/>
        </p:nvSpPr>
        <p:spPr bwMode="auto">
          <a:xfrm rot="10800000" flipV="1">
            <a:off x="3286116" y="4638685"/>
            <a:ext cx="219075" cy="433387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58" name="Text Box 18"/>
          <p:cNvSpPr txBox="1">
            <a:spLocks noChangeArrowheads="1"/>
          </p:cNvSpPr>
          <p:nvPr/>
        </p:nvSpPr>
        <p:spPr bwMode="auto">
          <a:xfrm>
            <a:off x="3714744" y="4327712"/>
            <a:ext cx="204812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crunch (req.param)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59" name="Line 19"/>
          <p:cNvSpPr>
            <a:spLocks noChangeShapeType="1"/>
          </p:cNvSpPr>
          <p:nvPr/>
        </p:nvSpPr>
        <p:spPr bwMode="auto">
          <a:xfrm rot="10800000" flipH="1" flipV="1">
            <a:off x="3500430" y="5072072"/>
            <a:ext cx="4286280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60" name="Text Box 9"/>
          <p:cNvSpPr txBox="1">
            <a:spLocks noChangeArrowheads="1"/>
          </p:cNvSpPr>
          <p:nvPr/>
        </p:nvSpPr>
        <p:spPr bwMode="auto">
          <a:xfrm>
            <a:off x="6929454" y="4744862"/>
            <a:ext cx="609462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000" b="1" smtClean="0">
                <a:latin typeface="Calibri" pitchFamily="34" charset="0"/>
              </a:rPr>
              <a:t>result</a:t>
            </a:r>
            <a:endParaRPr lang="fr-FR" sz="2000" b="1">
              <a:latin typeface="Calibri" pitchFamily="34" charset="0"/>
            </a:endParaRPr>
          </a:p>
        </p:txBody>
      </p:sp>
      <p:sp>
        <p:nvSpPr>
          <p:cNvPr id="61" name="Rectangle 4"/>
          <p:cNvSpPr>
            <a:spLocks noChangeArrowheads="1"/>
          </p:cNvSpPr>
          <p:nvPr/>
        </p:nvSpPr>
        <p:spPr bwMode="auto">
          <a:xfrm>
            <a:off x="4540280" y="1163618"/>
            <a:ext cx="2746364" cy="447674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fr-FR" sz="2400" b="1" u="sng" smtClean="0">
                <a:latin typeface="Calibri" pitchFamily="34" charset="0"/>
              </a:rPr>
              <a:t>reqFifo:RequestFifo</a:t>
            </a:r>
            <a:endParaRPr lang="fr-FR" sz="2400" b="1" u="sng">
              <a:latin typeface="Calibri" pitchFamily="34" charset="0"/>
            </a:endParaRPr>
          </a:p>
        </p:txBody>
      </p:sp>
      <p:sp>
        <p:nvSpPr>
          <p:cNvPr id="62" name="Rectangle 4"/>
          <p:cNvSpPr>
            <a:spLocks noChangeArrowheads="1"/>
          </p:cNvSpPr>
          <p:nvPr/>
        </p:nvSpPr>
        <p:spPr bwMode="auto">
          <a:xfrm>
            <a:off x="6875528" y="2052632"/>
            <a:ext cx="2054190" cy="447674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/>
            <a:r>
              <a:rPr lang="fr-FR" sz="2400" b="1" u="sng" smtClean="0">
                <a:latin typeface="Calibri" pitchFamily="34" charset="0"/>
              </a:rPr>
              <a:t>req:ReqServer</a:t>
            </a:r>
            <a:endParaRPr lang="fr-FR" sz="2400" b="1" u="sng">
              <a:latin typeface="Calibri" pitchFamily="34" charset="0"/>
            </a:endParaRPr>
          </a:p>
        </p:txBody>
      </p:sp>
      <p:sp>
        <p:nvSpPr>
          <p:cNvPr id="63" name="Line 7"/>
          <p:cNvSpPr>
            <a:spLocks noChangeShapeType="1"/>
          </p:cNvSpPr>
          <p:nvPr/>
        </p:nvSpPr>
        <p:spPr bwMode="auto">
          <a:xfrm>
            <a:off x="3286117" y="2285992"/>
            <a:ext cx="3571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64" name="Rectangle 10"/>
          <p:cNvSpPr>
            <a:spLocks noChangeArrowheads="1"/>
          </p:cNvSpPr>
          <p:nvPr/>
        </p:nvSpPr>
        <p:spPr bwMode="auto">
          <a:xfrm>
            <a:off x="2320032" y="1149478"/>
            <a:ext cx="1966216" cy="461665"/>
          </a:xfrm>
          <a:prstGeom prst="rect">
            <a:avLst/>
          </a:prstGeom>
          <a:solidFill>
            <a:srgbClr val="FFFFCC"/>
          </a:solidFill>
          <a:ln w="57150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fr-FR" sz="2400" b="1" u="sng" smtClean="0">
                <a:latin typeface="Calibri" pitchFamily="34" charset="0"/>
              </a:rPr>
              <a:t>server:Server</a:t>
            </a:r>
            <a:endParaRPr lang="fr-FR" sz="2400" b="1" u="sng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 Box 16"/>
          <p:cNvSpPr txBox="1">
            <a:spLocks noChangeArrowheads="1"/>
          </p:cNvSpPr>
          <p:nvPr/>
        </p:nvSpPr>
        <p:spPr bwMode="auto">
          <a:xfrm>
            <a:off x="5386113" y="5184808"/>
            <a:ext cx="686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« use »</a:t>
            </a:r>
            <a:endParaRPr lang="fr-FR" b="1">
              <a:latin typeface="Calibri" pitchFamily="34" charset="0"/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2" y="457201"/>
            <a:ext cx="8316943" cy="685784"/>
          </a:xfrm>
        </p:spPr>
        <p:txBody>
          <a:bodyPr/>
          <a:lstStyle/>
          <a:p>
            <a:pPr eaLnBrk="1" hangingPunct="1">
              <a:defRPr/>
            </a:pPr>
            <a:r>
              <a:rPr lang="fr-FR" smtClean="0"/>
              <a:t>Mise en œuvre de l’objet actif</a:t>
            </a:r>
            <a:endParaRPr lang="fr-FR" smtClean="0">
              <a:sym typeface="Symbol" pitchFamily="18" charset="2"/>
            </a:endParaRPr>
          </a:p>
        </p:txBody>
      </p:sp>
      <p:cxnSp>
        <p:nvCxnSpPr>
          <p:cNvPr id="37" name="Connecteur droit 36"/>
          <p:cNvCxnSpPr>
            <a:stCxn id="11283" idx="3"/>
          </p:cNvCxnSpPr>
          <p:nvPr/>
        </p:nvCxnSpPr>
        <p:spPr>
          <a:xfrm rot="5400000">
            <a:off x="1894661" y="2651571"/>
            <a:ext cx="428628" cy="0"/>
          </a:xfrm>
          <a:prstGeom prst="line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6" name="AutoShape 12"/>
          <p:cNvCxnSpPr>
            <a:cxnSpLocks noChangeShapeType="1"/>
          </p:cNvCxnSpPr>
          <p:nvPr/>
        </p:nvCxnSpPr>
        <p:spPr bwMode="auto">
          <a:xfrm rot="5400000">
            <a:off x="4752919" y="2787586"/>
            <a:ext cx="997076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52" name="Text Box 13"/>
          <p:cNvSpPr txBox="1">
            <a:spLocks noChangeArrowheads="1"/>
          </p:cNvSpPr>
          <p:nvPr/>
        </p:nvSpPr>
        <p:spPr bwMode="auto">
          <a:xfrm>
            <a:off x="4929190" y="2857496"/>
            <a:ext cx="17953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800" b="1">
                <a:latin typeface="Calibri" pitchFamily="34" charset="0"/>
                <a:sym typeface="Wingdings" pitchFamily="2" charset="2"/>
              </a:rPr>
              <a:t>*</a:t>
            </a: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5357818" y="2864131"/>
            <a:ext cx="8172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requests</a:t>
            </a:r>
            <a:endParaRPr lang="fr-FR" b="1">
              <a:latin typeface="Calibri" pitchFamily="34" charset="0"/>
            </a:endParaRP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3343486" y="2500306"/>
            <a:ext cx="6736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reqFifo</a:t>
            </a:r>
            <a:endParaRPr lang="fr-FR" b="1">
              <a:latin typeface="Calibri" pitchFamily="34" charset="0"/>
            </a:endParaRPr>
          </a:p>
        </p:txBody>
      </p:sp>
      <p:sp>
        <p:nvSpPr>
          <p:cNvPr id="56" name="Text Box 14"/>
          <p:cNvSpPr txBox="1">
            <a:spLocks noChangeArrowheads="1"/>
          </p:cNvSpPr>
          <p:nvPr/>
        </p:nvSpPr>
        <p:spPr bwMode="auto">
          <a:xfrm>
            <a:off x="4314814" y="2500306"/>
            <a:ext cx="1170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1</a:t>
            </a:r>
          </a:p>
        </p:txBody>
      </p:sp>
      <p:grpSp>
        <p:nvGrpSpPr>
          <p:cNvPr id="2" name="Groupe 171"/>
          <p:cNvGrpSpPr/>
          <p:nvPr/>
        </p:nvGrpSpPr>
        <p:grpSpPr>
          <a:xfrm>
            <a:off x="571472" y="4500573"/>
            <a:ext cx="4500594" cy="1928824"/>
            <a:chOff x="214282" y="5072075"/>
            <a:chExt cx="4071966" cy="15001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4" name="Rectangle 19"/>
            <p:cNvSpPr>
              <a:spLocks noChangeArrowheads="1"/>
            </p:cNvSpPr>
            <p:nvPr/>
          </p:nvSpPr>
          <p:spPr bwMode="auto">
            <a:xfrm>
              <a:off x="214282" y="5072075"/>
              <a:ext cx="4071966" cy="388940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tIns="36000"/>
            <a:lstStyle/>
            <a:p>
              <a:pPr algn="ctr">
                <a:defRPr/>
              </a:pPr>
              <a:r>
                <a:rPr lang="fr-FR" sz="2800" b="1" smtClean="0">
                  <a:latin typeface="Calibri" pitchFamily="34" charset="0"/>
                </a:rPr>
                <a:t>Server</a:t>
              </a: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95" name="Rectangle 20"/>
            <p:cNvSpPr>
              <a:spLocks noChangeArrowheads="1"/>
            </p:cNvSpPr>
            <p:nvPr/>
          </p:nvSpPr>
          <p:spPr bwMode="auto">
            <a:xfrm>
              <a:off x="214282" y="5461014"/>
              <a:ext cx="4071966" cy="21507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 b="1">
                <a:latin typeface="Calibri" pitchFamily="34" charset="0"/>
              </a:endParaRPr>
            </a:p>
          </p:txBody>
        </p:sp>
        <p:sp>
          <p:nvSpPr>
            <p:cNvPr id="96" name="Rectangle 21"/>
            <p:cNvSpPr>
              <a:spLocks noChangeArrowheads="1"/>
            </p:cNvSpPr>
            <p:nvPr/>
          </p:nvSpPr>
          <p:spPr bwMode="auto">
            <a:xfrm>
              <a:off x="214282" y="5683265"/>
              <a:ext cx="4071966" cy="889006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t" anchorCtr="0"/>
            <a:lstStyle/>
            <a:p>
              <a:pPr lvl="0"/>
              <a:r>
                <a:rPr lang="fr-FR" sz="2000" b="1" smtClean="0">
                  <a:solidFill>
                    <a:srgbClr val="000000"/>
                  </a:solidFill>
                  <a:latin typeface="Calibri" pitchFamily="34" charset="0"/>
                </a:rPr>
                <a:t>+crunch(param : Integer) : Real</a:t>
              </a:r>
              <a:endParaRPr lang="fr-FR" sz="2000" b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98" name="Losange 97"/>
          <p:cNvSpPr/>
          <p:nvPr/>
        </p:nvSpPr>
        <p:spPr>
          <a:xfrm>
            <a:off x="2928926" y="2957962"/>
            <a:ext cx="285752" cy="214314"/>
          </a:xfrm>
          <a:prstGeom prst="diamon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9" name="Espace réservé du numéro de diapositive 2"/>
          <p:cNvSpPr>
            <a:spLocks noGrp="1"/>
          </p:cNvSpPr>
          <p:nvPr>
            <p:ph type="sldNum" sz="quarter" idx="10"/>
          </p:nvPr>
        </p:nvSpPr>
        <p:spPr>
          <a:xfrm>
            <a:off x="6572299" y="5475301"/>
            <a:ext cx="288925" cy="182562"/>
          </a:xfrm>
        </p:spPr>
        <p:txBody>
          <a:bodyPr/>
          <a:lstStyle/>
          <a:p>
            <a:pPr>
              <a:defRPr/>
            </a:pPr>
            <a:fld id="{925DA818-FCF6-40DC-89C6-BB45E83D3B61}" type="slidenum">
              <a:rPr lang="fr-FR"/>
              <a:pPr>
                <a:defRPr/>
              </a:pPr>
              <a:t>22</a:t>
            </a:fld>
            <a:endParaRPr lang="fr-FR"/>
          </a:p>
        </p:txBody>
      </p:sp>
      <p:cxnSp>
        <p:nvCxnSpPr>
          <p:cNvPr id="127" name="Connecteur droit 126"/>
          <p:cNvCxnSpPr>
            <a:stCxn id="121" idx="3"/>
          </p:cNvCxnSpPr>
          <p:nvPr/>
        </p:nvCxnSpPr>
        <p:spPr>
          <a:xfrm rot="5400000">
            <a:off x="2161481" y="4268416"/>
            <a:ext cx="463276" cy="3216"/>
          </a:xfrm>
          <a:prstGeom prst="line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</p:cxnSp>
      <p:grpSp>
        <p:nvGrpSpPr>
          <p:cNvPr id="3" name="Groupe 174"/>
          <p:cNvGrpSpPr/>
          <p:nvPr/>
        </p:nvGrpSpPr>
        <p:grpSpPr>
          <a:xfrm>
            <a:off x="6215074" y="4954576"/>
            <a:ext cx="2571768" cy="1714512"/>
            <a:chOff x="4929190" y="4857760"/>
            <a:chExt cx="2357454" cy="171451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31" name="Rectangle 28"/>
            <p:cNvSpPr>
              <a:spLocks noChangeArrowheads="1"/>
            </p:cNvSpPr>
            <p:nvPr/>
          </p:nvSpPr>
          <p:spPr bwMode="auto">
            <a:xfrm>
              <a:off x="4929190" y="4857760"/>
              <a:ext cx="2357454" cy="428628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 smtClean="0">
                  <a:latin typeface="Calibri" pitchFamily="34" charset="0"/>
                </a:rPr>
                <a:t>ReqServer</a:t>
              </a: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132" name="Rectangle 28"/>
            <p:cNvSpPr>
              <a:spLocks noChangeArrowheads="1"/>
            </p:cNvSpPr>
            <p:nvPr/>
          </p:nvSpPr>
          <p:spPr bwMode="auto">
            <a:xfrm>
              <a:off x="4929190" y="5286388"/>
              <a:ext cx="2357454" cy="642942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tIns="72000" rIns="54000" bIns="72000"/>
            <a:lstStyle/>
            <a:p>
              <a:pPr lvl="0">
                <a:lnSpc>
                  <a:spcPts val="1600"/>
                </a:lnSpc>
              </a:pPr>
              <a:r>
                <a:rPr lang="fr-FR" b="1">
                  <a:solidFill>
                    <a:srgbClr val="000000"/>
                  </a:solidFill>
                  <a:latin typeface="Calibri" pitchFamily="34" charset="0"/>
                </a:rPr>
                <a:t>param : Integer</a:t>
              </a:r>
            </a:p>
            <a:p>
              <a:pPr lvl="0"/>
              <a:r>
                <a:rPr lang="fr-FR" b="1" smtClean="0">
                  <a:solidFill>
                    <a:srgbClr val="000000"/>
                  </a:solidFill>
                  <a:latin typeface="Calibri" pitchFamily="34" charset="0"/>
                </a:rPr>
                <a:t>result : Real</a:t>
              </a:r>
              <a:endParaRPr lang="fr-FR" b="1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138" name="Rectangle 28"/>
            <p:cNvSpPr>
              <a:spLocks noChangeArrowheads="1"/>
            </p:cNvSpPr>
            <p:nvPr/>
          </p:nvSpPr>
          <p:spPr bwMode="auto">
            <a:xfrm>
              <a:off x="4929190" y="5929330"/>
              <a:ext cx="2357454" cy="642942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lvl="0"/>
              <a:r>
                <a:rPr lang="fr-FR" b="1">
                  <a:solidFill>
                    <a:srgbClr val="000000"/>
                  </a:solidFill>
                  <a:latin typeface="Calibri" pitchFamily="34" charset="0"/>
                </a:rPr>
                <a:t>+ </a:t>
              </a:r>
              <a:r>
                <a:rPr lang="fr-FR" b="1" smtClean="0">
                  <a:solidFill>
                    <a:srgbClr val="000000"/>
                  </a:solidFill>
                  <a:latin typeface="Calibri" pitchFamily="34" charset="0"/>
                </a:rPr>
                <a:t>waitReturn() </a:t>
              </a:r>
              <a:r>
                <a:rPr lang="fr-FR" b="1">
                  <a:solidFill>
                    <a:srgbClr val="000000"/>
                  </a:solidFill>
                  <a:latin typeface="Calibri" pitchFamily="34" charset="0"/>
                </a:rPr>
                <a:t>: </a:t>
              </a:r>
              <a:r>
                <a:rPr lang="fr-FR" b="1" smtClean="0">
                  <a:solidFill>
                    <a:srgbClr val="000000"/>
                  </a:solidFill>
                  <a:latin typeface="Calibri" pitchFamily="34" charset="0"/>
                </a:rPr>
                <a:t>Real</a:t>
              </a:r>
            </a:p>
            <a:p>
              <a:r>
                <a:rPr lang="fr-FR" b="1">
                  <a:solidFill>
                    <a:srgbClr val="000000"/>
                  </a:solidFill>
                  <a:latin typeface="Calibri" pitchFamily="34" charset="0"/>
                </a:rPr>
                <a:t>+ </a:t>
              </a:r>
              <a:r>
                <a:rPr lang="fr-FR" b="1" smtClean="0">
                  <a:solidFill>
                    <a:srgbClr val="000000"/>
                  </a:solidFill>
                  <a:latin typeface="Calibri" pitchFamily="34" charset="0"/>
                </a:rPr>
                <a:t>setResult(result : </a:t>
              </a:r>
              <a:r>
                <a:rPr lang="fr-FR" b="1">
                  <a:solidFill>
                    <a:srgbClr val="000000"/>
                  </a:solidFill>
                  <a:latin typeface="Calibri" pitchFamily="34" charset="0"/>
                </a:rPr>
                <a:t>Real</a:t>
              </a:r>
              <a:r>
                <a:rPr lang="fr-FR" b="1" smtClean="0">
                  <a:solidFill>
                    <a:srgbClr val="000000"/>
                  </a:solidFill>
                  <a:latin typeface="Calibri" pitchFamily="34" charset="0"/>
                </a:rPr>
                <a:t>)</a:t>
              </a:r>
              <a:endParaRPr lang="fr-FR" b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145" name="Text Box 16"/>
          <p:cNvSpPr txBox="1">
            <a:spLocks noChangeArrowheads="1"/>
          </p:cNvSpPr>
          <p:nvPr/>
        </p:nvSpPr>
        <p:spPr bwMode="auto">
          <a:xfrm>
            <a:off x="6133868" y="1428736"/>
            <a:ext cx="938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notEmpty</a:t>
            </a:r>
            <a:endParaRPr lang="fr-FR" b="1">
              <a:latin typeface="Calibri" pitchFamily="34" charset="0"/>
            </a:endParaRPr>
          </a:p>
        </p:txBody>
      </p:sp>
      <p:sp>
        <p:nvSpPr>
          <p:cNvPr id="146" name="Text Box 14"/>
          <p:cNvSpPr txBox="1">
            <a:spLocks noChangeArrowheads="1"/>
          </p:cNvSpPr>
          <p:nvPr/>
        </p:nvSpPr>
        <p:spPr bwMode="auto">
          <a:xfrm>
            <a:off x="6919686" y="1882531"/>
            <a:ext cx="1170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1</a:t>
            </a:r>
          </a:p>
        </p:txBody>
      </p:sp>
      <p:sp>
        <p:nvSpPr>
          <p:cNvPr id="150" name="Losange 149"/>
          <p:cNvSpPr/>
          <p:nvPr/>
        </p:nvSpPr>
        <p:spPr>
          <a:xfrm>
            <a:off x="5643570" y="1714488"/>
            <a:ext cx="285752" cy="214314"/>
          </a:xfrm>
          <a:prstGeom prst="diamon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Text Box 16"/>
          <p:cNvSpPr txBox="1">
            <a:spLocks noChangeArrowheads="1"/>
          </p:cNvSpPr>
          <p:nvPr/>
        </p:nvSpPr>
        <p:spPr bwMode="auto">
          <a:xfrm>
            <a:off x="7858148" y="3286124"/>
            <a:ext cx="863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executed</a:t>
            </a:r>
            <a:endParaRPr lang="fr-FR" b="1">
              <a:latin typeface="Calibri" pitchFamily="34" charset="0"/>
            </a:endParaRPr>
          </a:p>
        </p:txBody>
      </p:sp>
      <p:sp>
        <p:nvSpPr>
          <p:cNvPr id="92" name="Rectangle 26"/>
          <p:cNvSpPr>
            <a:spLocks noChangeArrowheads="1"/>
          </p:cNvSpPr>
          <p:nvPr/>
        </p:nvSpPr>
        <p:spPr bwMode="auto">
          <a:xfrm>
            <a:off x="5072066" y="4500570"/>
            <a:ext cx="71438" cy="1928826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algn="ctr">
              <a:defRPr/>
            </a:pPr>
            <a:endParaRPr lang="fr-FR" sz="2800" b="1">
              <a:latin typeface="Calibri" pitchFamily="34" charset="0"/>
            </a:endParaRPr>
          </a:p>
        </p:txBody>
      </p:sp>
      <p:sp>
        <p:nvSpPr>
          <p:cNvPr id="164" name="Rectangle 26"/>
          <p:cNvSpPr>
            <a:spLocks noChangeArrowheads="1"/>
          </p:cNvSpPr>
          <p:nvPr/>
        </p:nvSpPr>
        <p:spPr bwMode="auto">
          <a:xfrm>
            <a:off x="500034" y="4500570"/>
            <a:ext cx="71438" cy="1928826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folHlink">
                <a:alpha val="50000"/>
              </a:schemeClr>
            </a:outerShdw>
          </a:effectLst>
        </p:spPr>
        <p:txBody>
          <a:bodyPr wrap="none"/>
          <a:lstStyle/>
          <a:p>
            <a:pPr algn="ctr">
              <a:defRPr/>
            </a:pPr>
            <a:endParaRPr lang="fr-FR" sz="2800" b="1">
              <a:latin typeface="Calibri" pitchFamily="34" charset="0"/>
            </a:endParaRPr>
          </a:p>
        </p:txBody>
      </p:sp>
      <p:cxnSp>
        <p:nvCxnSpPr>
          <p:cNvPr id="183" name="AutoShape 12"/>
          <p:cNvCxnSpPr>
            <a:cxnSpLocks noChangeShapeType="1"/>
          </p:cNvCxnSpPr>
          <p:nvPr/>
        </p:nvCxnSpPr>
        <p:spPr bwMode="auto">
          <a:xfrm>
            <a:off x="5143504" y="5499114"/>
            <a:ext cx="1071570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</p:cxnSp>
      <p:grpSp>
        <p:nvGrpSpPr>
          <p:cNvPr id="4" name="Groupe 189"/>
          <p:cNvGrpSpPr/>
          <p:nvPr/>
        </p:nvGrpSpPr>
        <p:grpSpPr>
          <a:xfrm>
            <a:off x="1214414" y="1268413"/>
            <a:ext cx="1785950" cy="874703"/>
            <a:chOff x="857224" y="1268413"/>
            <a:chExt cx="1785950" cy="87470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7132" name="Rectangle 28"/>
            <p:cNvSpPr>
              <a:spLocks noChangeArrowheads="1"/>
            </p:cNvSpPr>
            <p:nvPr/>
          </p:nvSpPr>
          <p:spPr bwMode="auto">
            <a:xfrm>
              <a:off x="857224" y="1268413"/>
              <a:ext cx="1785950" cy="37463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>
                  <a:latin typeface="Calibri" pitchFamily="34" charset="0"/>
                </a:rPr>
                <a:t>Thread</a:t>
              </a:r>
            </a:p>
          </p:txBody>
        </p:sp>
        <p:sp>
          <p:nvSpPr>
            <p:cNvPr id="60" name="Rectangle 28"/>
            <p:cNvSpPr>
              <a:spLocks noChangeArrowheads="1"/>
            </p:cNvSpPr>
            <p:nvPr/>
          </p:nvSpPr>
          <p:spPr bwMode="auto">
            <a:xfrm>
              <a:off x="857224" y="1643050"/>
              <a:ext cx="1785950" cy="14287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189" name="Rectangle 28"/>
            <p:cNvSpPr>
              <a:spLocks noChangeArrowheads="1"/>
            </p:cNvSpPr>
            <p:nvPr/>
          </p:nvSpPr>
          <p:spPr bwMode="auto">
            <a:xfrm>
              <a:off x="857224" y="1785926"/>
              <a:ext cx="1785950" cy="357190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lvl="0"/>
              <a:r>
                <a:rPr lang="fr-FR" b="1" i="1">
                  <a:solidFill>
                    <a:srgbClr val="000000"/>
                  </a:solidFill>
                  <a:latin typeface="Calibri" pitchFamily="34" charset="0"/>
                </a:rPr>
                <a:t># run</a:t>
              </a:r>
              <a:r>
                <a:rPr lang="fr-FR" b="1" i="1" smtClean="0">
                  <a:solidFill>
                    <a:srgbClr val="000000"/>
                  </a:solidFill>
                  <a:latin typeface="Calibri" pitchFamily="34" charset="0"/>
                </a:rPr>
                <a:t>()</a:t>
              </a:r>
              <a:endParaRPr lang="fr-FR" b="1" i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grpSp>
        <p:nvGrpSpPr>
          <p:cNvPr id="5" name="Groupe 190"/>
          <p:cNvGrpSpPr/>
          <p:nvPr/>
        </p:nvGrpSpPr>
        <p:grpSpPr>
          <a:xfrm>
            <a:off x="785786" y="2857496"/>
            <a:ext cx="2143140" cy="874703"/>
            <a:chOff x="857224" y="1268413"/>
            <a:chExt cx="1785950" cy="87470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92" name="Rectangle 28"/>
            <p:cNvSpPr>
              <a:spLocks noChangeArrowheads="1"/>
            </p:cNvSpPr>
            <p:nvPr/>
          </p:nvSpPr>
          <p:spPr bwMode="auto">
            <a:xfrm>
              <a:off x="857224" y="1268413"/>
              <a:ext cx="1785950" cy="37463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>
                  <a:latin typeface="Calibri" pitchFamily="34" charset="0"/>
                </a:rPr>
                <a:t>ActiveObject</a:t>
              </a:r>
            </a:p>
          </p:txBody>
        </p:sp>
        <p:sp>
          <p:nvSpPr>
            <p:cNvPr id="193" name="Rectangle 28"/>
            <p:cNvSpPr>
              <a:spLocks noChangeArrowheads="1"/>
            </p:cNvSpPr>
            <p:nvPr/>
          </p:nvSpPr>
          <p:spPr bwMode="auto">
            <a:xfrm>
              <a:off x="857224" y="1643050"/>
              <a:ext cx="1785950" cy="14287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194" name="Rectangle 28"/>
            <p:cNvSpPr>
              <a:spLocks noChangeArrowheads="1"/>
            </p:cNvSpPr>
            <p:nvPr/>
          </p:nvSpPr>
          <p:spPr bwMode="auto">
            <a:xfrm>
              <a:off x="857224" y="1785926"/>
              <a:ext cx="1785950" cy="357190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lvl="0"/>
              <a:endParaRPr lang="fr-FR" b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121" name="AutoShape 31"/>
          <p:cNvSpPr>
            <a:spLocks noChangeArrowheads="1"/>
          </p:cNvSpPr>
          <p:nvPr/>
        </p:nvSpPr>
        <p:spPr bwMode="auto">
          <a:xfrm>
            <a:off x="2214546" y="3752634"/>
            <a:ext cx="360362" cy="285752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1283" name="AutoShape 31"/>
          <p:cNvSpPr>
            <a:spLocks noChangeArrowheads="1"/>
          </p:cNvSpPr>
          <p:nvPr/>
        </p:nvSpPr>
        <p:spPr bwMode="auto">
          <a:xfrm>
            <a:off x="1928794" y="2151505"/>
            <a:ext cx="360362" cy="285752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grpSp>
        <p:nvGrpSpPr>
          <p:cNvPr id="6" name="Groupe 198"/>
          <p:cNvGrpSpPr/>
          <p:nvPr/>
        </p:nvGrpSpPr>
        <p:grpSpPr>
          <a:xfrm>
            <a:off x="3571868" y="1214422"/>
            <a:ext cx="2071702" cy="1214445"/>
            <a:chOff x="857224" y="1268413"/>
            <a:chExt cx="1785950" cy="12144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0" name="Rectangle 28"/>
            <p:cNvSpPr>
              <a:spLocks noChangeArrowheads="1"/>
            </p:cNvSpPr>
            <p:nvPr/>
          </p:nvSpPr>
          <p:spPr bwMode="auto">
            <a:xfrm>
              <a:off x="857224" y="1268413"/>
              <a:ext cx="1785950" cy="37463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>
                  <a:latin typeface="Calibri" pitchFamily="34" charset="0"/>
                </a:rPr>
                <a:t>RequestFifo</a:t>
              </a:r>
            </a:p>
          </p:txBody>
        </p:sp>
        <p:sp>
          <p:nvSpPr>
            <p:cNvPr id="201" name="Rectangle 28"/>
            <p:cNvSpPr>
              <a:spLocks noChangeArrowheads="1"/>
            </p:cNvSpPr>
            <p:nvPr/>
          </p:nvSpPr>
          <p:spPr bwMode="auto">
            <a:xfrm>
              <a:off x="857224" y="1643050"/>
              <a:ext cx="1785950" cy="14287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202" name="Rectangle 28"/>
            <p:cNvSpPr>
              <a:spLocks noChangeArrowheads="1"/>
            </p:cNvSpPr>
            <p:nvPr/>
          </p:nvSpPr>
          <p:spPr bwMode="auto">
            <a:xfrm>
              <a:off x="857224" y="1785925"/>
              <a:ext cx="1785950" cy="696933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r>
                <a:rPr lang="fr-FR" b="1" smtClean="0">
                  <a:latin typeface="Calibri" pitchFamily="34" charset="0"/>
                </a:rPr>
                <a:t>+ push(Request)</a:t>
              </a:r>
            </a:p>
            <a:p>
              <a:r>
                <a:rPr lang="fr-FR" b="1" smtClean="0">
                  <a:latin typeface="Calibri" pitchFamily="34" charset="0"/>
                </a:rPr>
                <a:t>+ pop() : Request</a:t>
              </a:r>
            </a:p>
            <a:p>
              <a:endParaRPr lang="fr-FR" b="1">
                <a:latin typeface="Calibri" pitchFamily="34" charset="0"/>
              </a:endParaRPr>
            </a:p>
          </p:txBody>
        </p:sp>
      </p:grpSp>
      <p:grpSp>
        <p:nvGrpSpPr>
          <p:cNvPr id="7" name="Groupe 202"/>
          <p:cNvGrpSpPr/>
          <p:nvPr/>
        </p:nvGrpSpPr>
        <p:grpSpPr>
          <a:xfrm>
            <a:off x="3929058" y="3286126"/>
            <a:ext cx="2857520" cy="1002389"/>
            <a:chOff x="857224" y="1268414"/>
            <a:chExt cx="1785950" cy="78581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4" name="Rectangle 28"/>
            <p:cNvSpPr>
              <a:spLocks noChangeArrowheads="1"/>
            </p:cNvSpPr>
            <p:nvPr/>
          </p:nvSpPr>
          <p:spPr bwMode="auto">
            <a:xfrm>
              <a:off x="857224" y="1268414"/>
              <a:ext cx="1785950" cy="336020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 smtClean="0">
                  <a:latin typeface="Calibri" pitchFamily="34" charset="0"/>
                </a:rPr>
                <a:t>ExecRequest</a:t>
              </a: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205" name="Rectangle 28"/>
            <p:cNvSpPr>
              <a:spLocks noChangeArrowheads="1"/>
            </p:cNvSpPr>
            <p:nvPr/>
          </p:nvSpPr>
          <p:spPr bwMode="auto">
            <a:xfrm>
              <a:off x="857224" y="1604433"/>
              <a:ext cx="1785950" cy="142876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206" name="Rectangle 28"/>
            <p:cNvSpPr>
              <a:spLocks noChangeArrowheads="1"/>
            </p:cNvSpPr>
            <p:nvPr/>
          </p:nvSpPr>
          <p:spPr bwMode="auto">
            <a:xfrm>
              <a:off x="857224" y="1716439"/>
              <a:ext cx="1785950" cy="337791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lvl="0"/>
              <a:endParaRPr lang="fr-FR" b="1" i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grpSp>
        <p:nvGrpSpPr>
          <p:cNvPr id="8" name="Groupe 206"/>
          <p:cNvGrpSpPr/>
          <p:nvPr/>
        </p:nvGrpSpPr>
        <p:grpSpPr>
          <a:xfrm>
            <a:off x="7143768" y="1428736"/>
            <a:ext cx="1643074" cy="785818"/>
            <a:chOff x="857224" y="1268413"/>
            <a:chExt cx="1785950" cy="78581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8" name="Rectangle 28"/>
            <p:cNvSpPr>
              <a:spLocks noChangeArrowheads="1"/>
            </p:cNvSpPr>
            <p:nvPr/>
          </p:nvSpPr>
          <p:spPr bwMode="auto">
            <a:xfrm>
              <a:off x="857224" y="1268413"/>
              <a:ext cx="1785950" cy="428628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>
                  <a:latin typeface="Calibri" pitchFamily="34" charset="0"/>
                </a:rPr>
                <a:t>Condition</a:t>
              </a:r>
            </a:p>
          </p:txBody>
        </p:sp>
        <p:sp>
          <p:nvSpPr>
            <p:cNvPr id="209" name="Rectangle 28"/>
            <p:cNvSpPr>
              <a:spLocks noChangeArrowheads="1"/>
            </p:cNvSpPr>
            <p:nvPr/>
          </p:nvSpPr>
          <p:spPr bwMode="auto">
            <a:xfrm>
              <a:off x="857224" y="1697041"/>
              <a:ext cx="1785950" cy="142876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210" name="Rectangle 28"/>
            <p:cNvSpPr>
              <a:spLocks noChangeArrowheads="1"/>
            </p:cNvSpPr>
            <p:nvPr/>
          </p:nvSpPr>
          <p:spPr bwMode="auto">
            <a:xfrm>
              <a:off x="857224" y="1839917"/>
              <a:ext cx="1785950" cy="214314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lvl="0"/>
              <a:endParaRPr lang="fr-FR" b="1" i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231" name="Forme libre 230"/>
          <p:cNvSpPr/>
          <p:nvPr/>
        </p:nvSpPr>
        <p:spPr>
          <a:xfrm>
            <a:off x="3201058" y="2432807"/>
            <a:ext cx="942314" cy="639004"/>
          </a:xfrm>
          <a:custGeom>
            <a:avLst/>
            <a:gdLst>
              <a:gd name="connsiteX0" fmla="*/ 0 w 1400961"/>
              <a:gd name="connsiteY0" fmla="*/ 931178 h 931178"/>
              <a:gd name="connsiteX1" fmla="*/ 0 w 1400961"/>
              <a:gd name="connsiteY1" fmla="*/ 931178 h 931178"/>
              <a:gd name="connsiteX2" fmla="*/ 1400961 w 1400961"/>
              <a:gd name="connsiteY2" fmla="*/ 931178 h 931178"/>
              <a:gd name="connsiteX3" fmla="*/ 1400961 w 1400961"/>
              <a:gd name="connsiteY3" fmla="*/ 0 h 931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961" h="931178">
                <a:moveTo>
                  <a:pt x="0" y="931178"/>
                </a:moveTo>
                <a:lnTo>
                  <a:pt x="0" y="931178"/>
                </a:lnTo>
                <a:lnTo>
                  <a:pt x="1400961" y="931178"/>
                </a:lnTo>
                <a:lnTo>
                  <a:pt x="1400961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AutoShape 31"/>
          <p:cNvSpPr>
            <a:spLocks noChangeArrowheads="1"/>
          </p:cNvSpPr>
          <p:nvPr/>
        </p:nvSpPr>
        <p:spPr bwMode="auto">
          <a:xfrm>
            <a:off x="5500694" y="4303034"/>
            <a:ext cx="360362" cy="285752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cxnSp>
        <p:nvCxnSpPr>
          <p:cNvPr id="239" name="AutoShape 12"/>
          <p:cNvCxnSpPr>
            <a:cxnSpLocks noChangeShapeType="1"/>
            <a:stCxn id="150" idx="3"/>
          </p:cNvCxnSpPr>
          <p:nvPr/>
        </p:nvCxnSpPr>
        <p:spPr bwMode="auto">
          <a:xfrm>
            <a:off x="5929322" y="1821645"/>
            <a:ext cx="1214446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arrow" w="lg" len="lg"/>
          </a:ln>
        </p:spPr>
      </p:cxnSp>
      <p:sp>
        <p:nvSpPr>
          <p:cNvPr id="249" name="Text Box 14"/>
          <p:cNvSpPr txBox="1">
            <a:spLocks noChangeArrowheads="1"/>
          </p:cNvSpPr>
          <p:nvPr/>
        </p:nvSpPr>
        <p:spPr bwMode="auto">
          <a:xfrm>
            <a:off x="7429520" y="3286124"/>
            <a:ext cx="1170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1</a:t>
            </a:r>
          </a:p>
        </p:txBody>
      </p:sp>
      <p:grpSp>
        <p:nvGrpSpPr>
          <p:cNvPr id="9" name="Groupe 206"/>
          <p:cNvGrpSpPr/>
          <p:nvPr/>
        </p:nvGrpSpPr>
        <p:grpSpPr>
          <a:xfrm>
            <a:off x="7000892" y="2428868"/>
            <a:ext cx="1928794" cy="785818"/>
            <a:chOff x="857224" y="1268413"/>
            <a:chExt cx="1785950" cy="78581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7" name="Rectangle 28"/>
            <p:cNvSpPr>
              <a:spLocks noChangeArrowheads="1"/>
            </p:cNvSpPr>
            <p:nvPr/>
          </p:nvSpPr>
          <p:spPr bwMode="auto">
            <a:xfrm>
              <a:off x="857224" y="1268413"/>
              <a:ext cx="1785950" cy="428628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 smtClean="0">
                  <a:latin typeface="Calibri" pitchFamily="34" charset="0"/>
                </a:rPr>
                <a:t>Semaphore</a:t>
              </a: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68" name="Rectangle 28"/>
            <p:cNvSpPr>
              <a:spLocks noChangeArrowheads="1"/>
            </p:cNvSpPr>
            <p:nvPr/>
          </p:nvSpPr>
          <p:spPr bwMode="auto">
            <a:xfrm>
              <a:off x="857224" y="1697041"/>
              <a:ext cx="1785950" cy="142876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69" name="Rectangle 28"/>
            <p:cNvSpPr>
              <a:spLocks noChangeArrowheads="1"/>
            </p:cNvSpPr>
            <p:nvPr/>
          </p:nvSpPr>
          <p:spPr bwMode="auto">
            <a:xfrm>
              <a:off x="857224" y="1839917"/>
              <a:ext cx="1785950" cy="214314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lvl="0"/>
              <a:endParaRPr lang="fr-FR" b="1" i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74" name="Rectangle 73"/>
          <p:cNvSpPr/>
          <p:nvPr/>
        </p:nvSpPr>
        <p:spPr>
          <a:xfrm>
            <a:off x="585986" y="6000768"/>
            <a:ext cx="8980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000" b="1" smtClean="0">
                <a:solidFill>
                  <a:srgbClr val="000000"/>
                </a:solidFill>
                <a:latin typeface="Calibri" pitchFamily="34" charset="0"/>
              </a:rPr>
              <a:t># run()</a:t>
            </a:r>
            <a:endParaRPr lang="fr-FR" sz="20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571472" y="5643578"/>
            <a:ext cx="45005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000" b="1" smtClean="0">
                <a:solidFill>
                  <a:srgbClr val="000000"/>
                </a:solidFill>
                <a:latin typeface="Calibri" pitchFamily="34" charset="0"/>
              </a:rPr>
              <a:t>+req_crunch(param : Integer):</a:t>
            </a:r>
            <a:r>
              <a:rPr lang="fr-FR" sz="2000" b="1" smtClean="0">
                <a:latin typeface="Calibri" pitchFamily="34" charset="0"/>
              </a:rPr>
              <a:t> ReqServer</a:t>
            </a:r>
            <a:endParaRPr lang="fr-FR" sz="2000" b="1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79" name="Connecteur en angle 78"/>
          <p:cNvCxnSpPr>
            <a:stCxn id="133" idx="3"/>
            <a:endCxn id="131" idx="0"/>
          </p:cNvCxnSpPr>
          <p:nvPr/>
        </p:nvCxnSpPr>
        <p:spPr>
          <a:xfrm rot="16200000" flipH="1">
            <a:off x="6408021" y="3861639"/>
            <a:ext cx="365790" cy="1820083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none" w="lg" len="lg"/>
          </a:ln>
        </p:spPr>
      </p:cxnSp>
      <p:sp>
        <p:nvSpPr>
          <p:cNvPr id="88" name="Losange 87"/>
          <p:cNvSpPr/>
          <p:nvPr/>
        </p:nvSpPr>
        <p:spPr>
          <a:xfrm>
            <a:off x="6800198" y="3742648"/>
            <a:ext cx="285752" cy="214314"/>
          </a:xfrm>
          <a:prstGeom prst="diamon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Forme libre 88"/>
          <p:cNvSpPr/>
          <p:nvPr/>
        </p:nvSpPr>
        <p:spPr>
          <a:xfrm>
            <a:off x="7047914" y="3214687"/>
            <a:ext cx="680978" cy="642942"/>
          </a:xfrm>
          <a:custGeom>
            <a:avLst/>
            <a:gdLst>
              <a:gd name="connsiteX0" fmla="*/ 0 w 1400961"/>
              <a:gd name="connsiteY0" fmla="*/ 931178 h 931178"/>
              <a:gd name="connsiteX1" fmla="*/ 0 w 1400961"/>
              <a:gd name="connsiteY1" fmla="*/ 931178 h 931178"/>
              <a:gd name="connsiteX2" fmla="*/ 1400961 w 1400961"/>
              <a:gd name="connsiteY2" fmla="*/ 931178 h 931178"/>
              <a:gd name="connsiteX3" fmla="*/ 1400961 w 1400961"/>
              <a:gd name="connsiteY3" fmla="*/ 0 h 931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961" h="931178">
                <a:moveTo>
                  <a:pt x="0" y="931178"/>
                </a:moveTo>
                <a:lnTo>
                  <a:pt x="0" y="931178"/>
                </a:lnTo>
                <a:lnTo>
                  <a:pt x="1400961" y="931178"/>
                </a:lnTo>
                <a:lnTo>
                  <a:pt x="1400961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1" name="Espace réservé du numéro de diapositive 2"/>
          <p:cNvSpPr txBox="1">
            <a:spLocks/>
          </p:cNvSpPr>
          <p:nvPr/>
        </p:nvSpPr>
        <p:spPr bwMode="auto">
          <a:xfrm>
            <a:off x="8855075" y="188913"/>
            <a:ext cx="288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FF46A10-3D12-4EAE-9513-2B742252DECA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" name="Text Box 16"/>
          <p:cNvSpPr txBox="1">
            <a:spLocks noChangeArrowheads="1"/>
          </p:cNvSpPr>
          <p:nvPr/>
        </p:nvSpPr>
        <p:spPr bwMode="auto">
          <a:xfrm>
            <a:off x="5386113" y="5184808"/>
            <a:ext cx="686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« use »</a:t>
            </a:r>
            <a:endParaRPr lang="fr-FR" b="1">
              <a:latin typeface="Calibri" pitchFamily="34" charset="0"/>
            </a:endParaRPr>
          </a:p>
        </p:txBody>
      </p:sp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2" y="457201"/>
            <a:ext cx="8316943" cy="685784"/>
          </a:xfrm>
        </p:spPr>
        <p:txBody>
          <a:bodyPr/>
          <a:lstStyle/>
          <a:p>
            <a:pPr eaLnBrk="1" hangingPunct="1">
              <a:defRPr/>
            </a:pPr>
            <a:r>
              <a:rPr lang="fr-FR" smtClean="0"/>
              <a:t>Mise en œuvre de l’objet actif</a:t>
            </a:r>
            <a:endParaRPr lang="fr-FR" smtClean="0">
              <a:sym typeface="Symbol" pitchFamily="18" charset="2"/>
            </a:endParaRPr>
          </a:p>
        </p:txBody>
      </p:sp>
      <p:cxnSp>
        <p:nvCxnSpPr>
          <p:cNvPr id="37" name="Connecteur droit 36"/>
          <p:cNvCxnSpPr>
            <a:stCxn id="11283" idx="3"/>
          </p:cNvCxnSpPr>
          <p:nvPr/>
        </p:nvCxnSpPr>
        <p:spPr>
          <a:xfrm rot="5400000">
            <a:off x="1894661" y="2651571"/>
            <a:ext cx="428628" cy="0"/>
          </a:xfrm>
          <a:prstGeom prst="line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</p:cxnSp>
      <p:cxnSp>
        <p:nvCxnSpPr>
          <p:cNvPr id="46" name="AutoShape 12"/>
          <p:cNvCxnSpPr>
            <a:cxnSpLocks noChangeShapeType="1"/>
          </p:cNvCxnSpPr>
          <p:nvPr/>
        </p:nvCxnSpPr>
        <p:spPr bwMode="auto">
          <a:xfrm rot="5400000">
            <a:off x="4752919" y="2787586"/>
            <a:ext cx="997076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52" name="Text Box 13"/>
          <p:cNvSpPr txBox="1">
            <a:spLocks noChangeArrowheads="1"/>
          </p:cNvSpPr>
          <p:nvPr/>
        </p:nvSpPr>
        <p:spPr bwMode="auto">
          <a:xfrm>
            <a:off x="4929190" y="2857496"/>
            <a:ext cx="17953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800" b="1">
                <a:latin typeface="Calibri" pitchFamily="34" charset="0"/>
                <a:sym typeface="Wingdings" pitchFamily="2" charset="2"/>
              </a:rPr>
              <a:t>*</a:t>
            </a:r>
          </a:p>
        </p:txBody>
      </p:sp>
      <p:sp>
        <p:nvSpPr>
          <p:cNvPr id="53" name="Text Box 8"/>
          <p:cNvSpPr txBox="1">
            <a:spLocks noChangeArrowheads="1"/>
          </p:cNvSpPr>
          <p:nvPr/>
        </p:nvSpPr>
        <p:spPr bwMode="auto">
          <a:xfrm>
            <a:off x="5357818" y="2864131"/>
            <a:ext cx="81721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requests</a:t>
            </a:r>
            <a:endParaRPr lang="fr-FR" b="1">
              <a:latin typeface="Calibri" pitchFamily="34" charset="0"/>
            </a:endParaRPr>
          </a:p>
        </p:txBody>
      </p:sp>
      <p:sp>
        <p:nvSpPr>
          <p:cNvPr id="54" name="Text Box 16"/>
          <p:cNvSpPr txBox="1">
            <a:spLocks noChangeArrowheads="1"/>
          </p:cNvSpPr>
          <p:nvPr/>
        </p:nvSpPr>
        <p:spPr bwMode="auto">
          <a:xfrm>
            <a:off x="3343486" y="2500306"/>
            <a:ext cx="6736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reqFifo</a:t>
            </a:r>
            <a:endParaRPr lang="fr-FR" b="1">
              <a:latin typeface="Calibri" pitchFamily="34" charset="0"/>
            </a:endParaRPr>
          </a:p>
        </p:txBody>
      </p:sp>
      <p:sp>
        <p:nvSpPr>
          <p:cNvPr id="56" name="Text Box 14"/>
          <p:cNvSpPr txBox="1">
            <a:spLocks noChangeArrowheads="1"/>
          </p:cNvSpPr>
          <p:nvPr/>
        </p:nvSpPr>
        <p:spPr bwMode="auto">
          <a:xfrm>
            <a:off x="4314814" y="2500306"/>
            <a:ext cx="1170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1</a:t>
            </a:r>
          </a:p>
        </p:txBody>
      </p:sp>
      <p:grpSp>
        <p:nvGrpSpPr>
          <p:cNvPr id="2" name="Groupe 171"/>
          <p:cNvGrpSpPr/>
          <p:nvPr/>
        </p:nvGrpSpPr>
        <p:grpSpPr>
          <a:xfrm>
            <a:off x="571472" y="4500573"/>
            <a:ext cx="4500594" cy="1928824"/>
            <a:chOff x="214282" y="5072075"/>
            <a:chExt cx="4071966" cy="150019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94" name="Rectangle 19"/>
            <p:cNvSpPr>
              <a:spLocks noChangeArrowheads="1"/>
            </p:cNvSpPr>
            <p:nvPr/>
          </p:nvSpPr>
          <p:spPr bwMode="auto">
            <a:xfrm>
              <a:off x="214282" y="5072075"/>
              <a:ext cx="4071966" cy="388940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tIns="36000"/>
            <a:lstStyle/>
            <a:p>
              <a:pPr algn="ctr">
                <a:defRPr/>
              </a:pPr>
              <a:r>
                <a:rPr lang="fr-FR" sz="2800" b="1" smtClean="0">
                  <a:latin typeface="Calibri" pitchFamily="34" charset="0"/>
                </a:rPr>
                <a:t>Server</a:t>
              </a: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95" name="Rectangle 20"/>
            <p:cNvSpPr>
              <a:spLocks noChangeArrowheads="1"/>
            </p:cNvSpPr>
            <p:nvPr/>
          </p:nvSpPr>
          <p:spPr bwMode="auto">
            <a:xfrm>
              <a:off x="214282" y="5461014"/>
              <a:ext cx="4071966" cy="21507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 b="1">
                <a:latin typeface="Calibri" pitchFamily="34" charset="0"/>
              </a:endParaRPr>
            </a:p>
          </p:txBody>
        </p:sp>
        <p:sp>
          <p:nvSpPr>
            <p:cNvPr id="96" name="Rectangle 21"/>
            <p:cNvSpPr>
              <a:spLocks noChangeArrowheads="1"/>
            </p:cNvSpPr>
            <p:nvPr/>
          </p:nvSpPr>
          <p:spPr bwMode="auto">
            <a:xfrm>
              <a:off x="214282" y="5683265"/>
              <a:ext cx="4071966" cy="889006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t" anchorCtr="0"/>
            <a:lstStyle/>
            <a:p>
              <a:pPr lvl="0"/>
              <a:r>
                <a:rPr lang="fr-FR" sz="2000" b="1" smtClean="0">
                  <a:solidFill>
                    <a:srgbClr val="000000"/>
                  </a:solidFill>
                  <a:latin typeface="Calibri" pitchFamily="34" charset="0"/>
                </a:rPr>
                <a:t>+crunch(param : Integer) : Real</a:t>
              </a:r>
              <a:endParaRPr lang="fr-FR" sz="2000" b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98" name="Losange 97"/>
          <p:cNvSpPr/>
          <p:nvPr/>
        </p:nvSpPr>
        <p:spPr>
          <a:xfrm>
            <a:off x="2928926" y="2957962"/>
            <a:ext cx="285752" cy="214314"/>
          </a:xfrm>
          <a:prstGeom prst="diamon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27" name="Connecteur droit 126"/>
          <p:cNvCxnSpPr>
            <a:stCxn id="121" idx="3"/>
          </p:cNvCxnSpPr>
          <p:nvPr/>
        </p:nvCxnSpPr>
        <p:spPr>
          <a:xfrm rot="5400000">
            <a:off x="2161481" y="4268416"/>
            <a:ext cx="463276" cy="3216"/>
          </a:xfrm>
          <a:prstGeom prst="line">
            <a:avLst/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45" name="Text Box 16"/>
          <p:cNvSpPr txBox="1">
            <a:spLocks noChangeArrowheads="1"/>
          </p:cNvSpPr>
          <p:nvPr/>
        </p:nvSpPr>
        <p:spPr bwMode="auto">
          <a:xfrm>
            <a:off x="6133868" y="1428736"/>
            <a:ext cx="93846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notEmpty</a:t>
            </a:r>
            <a:endParaRPr lang="fr-FR" b="1">
              <a:latin typeface="Calibri" pitchFamily="34" charset="0"/>
            </a:endParaRPr>
          </a:p>
        </p:txBody>
      </p:sp>
      <p:sp>
        <p:nvSpPr>
          <p:cNvPr id="146" name="Text Box 14"/>
          <p:cNvSpPr txBox="1">
            <a:spLocks noChangeArrowheads="1"/>
          </p:cNvSpPr>
          <p:nvPr/>
        </p:nvSpPr>
        <p:spPr bwMode="auto">
          <a:xfrm>
            <a:off x="6919686" y="1882531"/>
            <a:ext cx="1170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1</a:t>
            </a:r>
          </a:p>
        </p:txBody>
      </p:sp>
      <p:sp>
        <p:nvSpPr>
          <p:cNvPr id="150" name="Losange 149"/>
          <p:cNvSpPr/>
          <p:nvPr/>
        </p:nvSpPr>
        <p:spPr>
          <a:xfrm>
            <a:off x="5643570" y="1714488"/>
            <a:ext cx="285752" cy="214314"/>
          </a:xfrm>
          <a:prstGeom prst="diamon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2" name="Text Box 16"/>
          <p:cNvSpPr txBox="1">
            <a:spLocks noChangeArrowheads="1"/>
          </p:cNvSpPr>
          <p:nvPr/>
        </p:nvSpPr>
        <p:spPr bwMode="auto">
          <a:xfrm>
            <a:off x="7858148" y="3286124"/>
            <a:ext cx="863313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executed</a:t>
            </a:r>
            <a:endParaRPr lang="fr-FR" b="1">
              <a:latin typeface="Calibri" pitchFamily="34" charset="0"/>
            </a:endParaRPr>
          </a:p>
        </p:txBody>
      </p:sp>
      <p:sp>
        <p:nvSpPr>
          <p:cNvPr id="92" name="Rectangle 26"/>
          <p:cNvSpPr>
            <a:spLocks noChangeArrowheads="1"/>
          </p:cNvSpPr>
          <p:nvPr/>
        </p:nvSpPr>
        <p:spPr bwMode="auto">
          <a:xfrm>
            <a:off x="5072066" y="4500570"/>
            <a:ext cx="71438" cy="1928826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/>
          <a:lstStyle/>
          <a:p>
            <a:pPr algn="ctr">
              <a:defRPr/>
            </a:pPr>
            <a:endParaRPr lang="fr-FR" sz="2800" b="1">
              <a:latin typeface="Calibri" pitchFamily="34" charset="0"/>
            </a:endParaRPr>
          </a:p>
        </p:txBody>
      </p:sp>
      <p:sp>
        <p:nvSpPr>
          <p:cNvPr id="164" name="Rectangle 26"/>
          <p:cNvSpPr>
            <a:spLocks noChangeArrowheads="1"/>
          </p:cNvSpPr>
          <p:nvPr/>
        </p:nvSpPr>
        <p:spPr bwMode="auto">
          <a:xfrm>
            <a:off x="500034" y="4500570"/>
            <a:ext cx="71438" cy="1928826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>
            <a:outerShdw dist="35921" dir="2700000" algn="ctr" rotWithShape="0">
              <a:schemeClr val="folHlink">
                <a:alpha val="50000"/>
              </a:schemeClr>
            </a:outerShdw>
          </a:effectLst>
        </p:spPr>
        <p:txBody>
          <a:bodyPr wrap="none"/>
          <a:lstStyle/>
          <a:p>
            <a:pPr algn="ctr">
              <a:defRPr/>
            </a:pPr>
            <a:endParaRPr lang="fr-FR" sz="2800" b="1">
              <a:latin typeface="Calibri" pitchFamily="34" charset="0"/>
            </a:endParaRPr>
          </a:p>
        </p:txBody>
      </p:sp>
      <p:cxnSp>
        <p:nvCxnSpPr>
          <p:cNvPr id="183" name="AutoShape 12"/>
          <p:cNvCxnSpPr>
            <a:cxnSpLocks noChangeShapeType="1"/>
          </p:cNvCxnSpPr>
          <p:nvPr/>
        </p:nvCxnSpPr>
        <p:spPr bwMode="auto">
          <a:xfrm>
            <a:off x="5143504" y="5499114"/>
            <a:ext cx="1071570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</p:cxnSp>
      <p:grpSp>
        <p:nvGrpSpPr>
          <p:cNvPr id="4" name="Groupe 189"/>
          <p:cNvGrpSpPr/>
          <p:nvPr/>
        </p:nvGrpSpPr>
        <p:grpSpPr>
          <a:xfrm>
            <a:off x="1214414" y="1268413"/>
            <a:ext cx="1785950" cy="874703"/>
            <a:chOff x="857224" y="1268413"/>
            <a:chExt cx="1785950" cy="87470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7132" name="Rectangle 28"/>
            <p:cNvSpPr>
              <a:spLocks noChangeArrowheads="1"/>
            </p:cNvSpPr>
            <p:nvPr/>
          </p:nvSpPr>
          <p:spPr bwMode="auto">
            <a:xfrm>
              <a:off x="857224" y="1268413"/>
              <a:ext cx="1785950" cy="37463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>
                  <a:latin typeface="Calibri" pitchFamily="34" charset="0"/>
                </a:rPr>
                <a:t>Thread</a:t>
              </a:r>
            </a:p>
          </p:txBody>
        </p:sp>
        <p:sp>
          <p:nvSpPr>
            <p:cNvPr id="60" name="Rectangle 28"/>
            <p:cNvSpPr>
              <a:spLocks noChangeArrowheads="1"/>
            </p:cNvSpPr>
            <p:nvPr/>
          </p:nvSpPr>
          <p:spPr bwMode="auto">
            <a:xfrm>
              <a:off x="857224" y="1643050"/>
              <a:ext cx="1785950" cy="14287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189" name="Rectangle 28"/>
            <p:cNvSpPr>
              <a:spLocks noChangeArrowheads="1"/>
            </p:cNvSpPr>
            <p:nvPr/>
          </p:nvSpPr>
          <p:spPr bwMode="auto">
            <a:xfrm>
              <a:off x="857224" y="1785926"/>
              <a:ext cx="1785950" cy="357190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lvl="0"/>
              <a:r>
                <a:rPr lang="fr-FR" b="1" i="1">
                  <a:solidFill>
                    <a:srgbClr val="000000"/>
                  </a:solidFill>
                  <a:latin typeface="Calibri" pitchFamily="34" charset="0"/>
                </a:rPr>
                <a:t># run</a:t>
              </a:r>
              <a:r>
                <a:rPr lang="fr-FR" b="1" i="1" smtClean="0">
                  <a:solidFill>
                    <a:srgbClr val="000000"/>
                  </a:solidFill>
                  <a:latin typeface="Calibri" pitchFamily="34" charset="0"/>
                </a:rPr>
                <a:t>()</a:t>
              </a:r>
              <a:endParaRPr lang="fr-FR" b="1" i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grpSp>
        <p:nvGrpSpPr>
          <p:cNvPr id="5" name="Groupe 190"/>
          <p:cNvGrpSpPr/>
          <p:nvPr/>
        </p:nvGrpSpPr>
        <p:grpSpPr>
          <a:xfrm>
            <a:off x="785786" y="2857496"/>
            <a:ext cx="2143140" cy="874703"/>
            <a:chOff x="857224" y="1268413"/>
            <a:chExt cx="1785950" cy="874703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192" name="Rectangle 28"/>
            <p:cNvSpPr>
              <a:spLocks noChangeArrowheads="1"/>
            </p:cNvSpPr>
            <p:nvPr/>
          </p:nvSpPr>
          <p:spPr bwMode="auto">
            <a:xfrm>
              <a:off x="857224" y="1268413"/>
              <a:ext cx="1785950" cy="37463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>
                  <a:latin typeface="Calibri" pitchFamily="34" charset="0"/>
                </a:rPr>
                <a:t>ActiveObject</a:t>
              </a:r>
            </a:p>
          </p:txBody>
        </p:sp>
        <p:sp>
          <p:nvSpPr>
            <p:cNvPr id="193" name="Rectangle 28"/>
            <p:cNvSpPr>
              <a:spLocks noChangeArrowheads="1"/>
            </p:cNvSpPr>
            <p:nvPr/>
          </p:nvSpPr>
          <p:spPr bwMode="auto">
            <a:xfrm>
              <a:off x="857224" y="1643050"/>
              <a:ext cx="1785950" cy="14287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194" name="Rectangle 28"/>
            <p:cNvSpPr>
              <a:spLocks noChangeArrowheads="1"/>
            </p:cNvSpPr>
            <p:nvPr/>
          </p:nvSpPr>
          <p:spPr bwMode="auto">
            <a:xfrm>
              <a:off x="857224" y="1785926"/>
              <a:ext cx="1785950" cy="357190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lvl="0"/>
              <a:endParaRPr lang="fr-FR" b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121" name="AutoShape 31"/>
          <p:cNvSpPr>
            <a:spLocks noChangeArrowheads="1"/>
          </p:cNvSpPr>
          <p:nvPr/>
        </p:nvSpPr>
        <p:spPr bwMode="auto">
          <a:xfrm>
            <a:off x="2214546" y="3752634"/>
            <a:ext cx="360362" cy="285752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11283" name="AutoShape 31"/>
          <p:cNvSpPr>
            <a:spLocks noChangeArrowheads="1"/>
          </p:cNvSpPr>
          <p:nvPr/>
        </p:nvSpPr>
        <p:spPr bwMode="auto">
          <a:xfrm>
            <a:off x="1928794" y="2151505"/>
            <a:ext cx="360362" cy="285752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grpSp>
        <p:nvGrpSpPr>
          <p:cNvPr id="6" name="Groupe 198"/>
          <p:cNvGrpSpPr/>
          <p:nvPr/>
        </p:nvGrpSpPr>
        <p:grpSpPr>
          <a:xfrm>
            <a:off x="3571868" y="1214422"/>
            <a:ext cx="2071702" cy="1214445"/>
            <a:chOff x="857224" y="1268413"/>
            <a:chExt cx="1785950" cy="121444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0" name="Rectangle 28"/>
            <p:cNvSpPr>
              <a:spLocks noChangeArrowheads="1"/>
            </p:cNvSpPr>
            <p:nvPr/>
          </p:nvSpPr>
          <p:spPr bwMode="auto">
            <a:xfrm>
              <a:off x="857224" y="1268413"/>
              <a:ext cx="1785950" cy="37463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>
                  <a:latin typeface="Calibri" pitchFamily="34" charset="0"/>
                </a:rPr>
                <a:t>RequestFifo</a:t>
              </a:r>
            </a:p>
          </p:txBody>
        </p:sp>
        <p:sp>
          <p:nvSpPr>
            <p:cNvPr id="201" name="Rectangle 28"/>
            <p:cNvSpPr>
              <a:spLocks noChangeArrowheads="1"/>
            </p:cNvSpPr>
            <p:nvPr/>
          </p:nvSpPr>
          <p:spPr bwMode="auto">
            <a:xfrm>
              <a:off x="857224" y="1643050"/>
              <a:ext cx="1785950" cy="14287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202" name="Rectangle 28"/>
            <p:cNvSpPr>
              <a:spLocks noChangeArrowheads="1"/>
            </p:cNvSpPr>
            <p:nvPr/>
          </p:nvSpPr>
          <p:spPr bwMode="auto">
            <a:xfrm>
              <a:off x="857224" y="1785925"/>
              <a:ext cx="1785950" cy="696933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r>
                <a:rPr lang="fr-FR" b="1" smtClean="0">
                  <a:latin typeface="Calibri" pitchFamily="34" charset="0"/>
                </a:rPr>
                <a:t>+ push(Request)</a:t>
              </a:r>
            </a:p>
            <a:p>
              <a:r>
                <a:rPr lang="fr-FR" b="1" smtClean="0">
                  <a:latin typeface="Calibri" pitchFamily="34" charset="0"/>
                </a:rPr>
                <a:t>+ pop() : Request</a:t>
              </a:r>
            </a:p>
            <a:p>
              <a:endParaRPr lang="fr-FR" b="1">
                <a:latin typeface="Calibri" pitchFamily="34" charset="0"/>
              </a:endParaRPr>
            </a:p>
          </p:txBody>
        </p:sp>
      </p:grpSp>
      <p:grpSp>
        <p:nvGrpSpPr>
          <p:cNvPr id="7" name="Groupe 202"/>
          <p:cNvGrpSpPr/>
          <p:nvPr/>
        </p:nvGrpSpPr>
        <p:grpSpPr>
          <a:xfrm>
            <a:off x="3929058" y="3286126"/>
            <a:ext cx="2857520" cy="1002389"/>
            <a:chOff x="857224" y="1268414"/>
            <a:chExt cx="1785950" cy="785816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4" name="Rectangle 28"/>
            <p:cNvSpPr>
              <a:spLocks noChangeArrowheads="1"/>
            </p:cNvSpPr>
            <p:nvPr/>
          </p:nvSpPr>
          <p:spPr bwMode="auto">
            <a:xfrm>
              <a:off x="857224" y="1268414"/>
              <a:ext cx="1785950" cy="336020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 smtClean="0">
                  <a:latin typeface="Calibri" pitchFamily="34" charset="0"/>
                </a:rPr>
                <a:t>ExecRequest</a:t>
              </a: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205" name="Rectangle 28"/>
            <p:cNvSpPr>
              <a:spLocks noChangeArrowheads="1"/>
            </p:cNvSpPr>
            <p:nvPr/>
          </p:nvSpPr>
          <p:spPr bwMode="auto">
            <a:xfrm>
              <a:off x="857224" y="1604433"/>
              <a:ext cx="1785950" cy="142876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206" name="Rectangle 28"/>
            <p:cNvSpPr>
              <a:spLocks noChangeArrowheads="1"/>
            </p:cNvSpPr>
            <p:nvPr/>
          </p:nvSpPr>
          <p:spPr bwMode="auto">
            <a:xfrm>
              <a:off x="857224" y="1716439"/>
              <a:ext cx="1785950" cy="337791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lvl="0"/>
              <a:r>
                <a:rPr lang="fr-FR" sz="2000" b="1" i="1" smtClean="0">
                  <a:solidFill>
                    <a:srgbClr val="000000"/>
                  </a:solidFill>
                  <a:latin typeface="Calibri" pitchFamily="34" charset="0"/>
                </a:rPr>
                <a:t>+ execute(o:ActiveObject)</a:t>
              </a:r>
            </a:p>
            <a:p>
              <a:pPr lvl="0"/>
              <a:endParaRPr lang="fr-FR" b="1" i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grpSp>
        <p:nvGrpSpPr>
          <p:cNvPr id="8" name="Groupe 206"/>
          <p:cNvGrpSpPr/>
          <p:nvPr/>
        </p:nvGrpSpPr>
        <p:grpSpPr>
          <a:xfrm>
            <a:off x="7143768" y="1428736"/>
            <a:ext cx="1643074" cy="785818"/>
            <a:chOff x="857224" y="1268413"/>
            <a:chExt cx="1785950" cy="78581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208" name="Rectangle 28"/>
            <p:cNvSpPr>
              <a:spLocks noChangeArrowheads="1"/>
            </p:cNvSpPr>
            <p:nvPr/>
          </p:nvSpPr>
          <p:spPr bwMode="auto">
            <a:xfrm>
              <a:off x="857224" y="1268413"/>
              <a:ext cx="1785950" cy="428628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>
                  <a:latin typeface="Calibri" pitchFamily="34" charset="0"/>
                </a:rPr>
                <a:t>Condition</a:t>
              </a:r>
            </a:p>
          </p:txBody>
        </p:sp>
        <p:sp>
          <p:nvSpPr>
            <p:cNvPr id="209" name="Rectangle 28"/>
            <p:cNvSpPr>
              <a:spLocks noChangeArrowheads="1"/>
            </p:cNvSpPr>
            <p:nvPr/>
          </p:nvSpPr>
          <p:spPr bwMode="auto">
            <a:xfrm>
              <a:off x="857224" y="1697041"/>
              <a:ext cx="1785950" cy="142876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210" name="Rectangle 28"/>
            <p:cNvSpPr>
              <a:spLocks noChangeArrowheads="1"/>
            </p:cNvSpPr>
            <p:nvPr/>
          </p:nvSpPr>
          <p:spPr bwMode="auto">
            <a:xfrm>
              <a:off x="857224" y="1839917"/>
              <a:ext cx="1785950" cy="214314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lvl="0"/>
              <a:endParaRPr lang="fr-FR" b="1" i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231" name="Forme libre 230"/>
          <p:cNvSpPr/>
          <p:nvPr/>
        </p:nvSpPr>
        <p:spPr>
          <a:xfrm>
            <a:off x="3201058" y="2432807"/>
            <a:ext cx="942314" cy="639004"/>
          </a:xfrm>
          <a:custGeom>
            <a:avLst/>
            <a:gdLst>
              <a:gd name="connsiteX0" fmla="*/ 0 w 1400961"/>
              <a:gd name="connsiteY0" fmla="*/ 931178 h 931178"/>
              <a:gd name="connsiteX1" fmla="*/ 0 w 1400961"/>
              <a:gd name="connsiteY1" fmla="*/ 931178 h 931178"/>
              <a:gd name="connsiteX2" fmla="*/ 1400961 w 1400961"/>
              <a:gd name="connsiteY2" fmla="*/ 931178 h 931178"/>
              <a:gd name="connsiteX3" fmla="*/ 1400961 w 1400961"/>
              <a:gd name="connsiteY3" fmla="*/ 0 h 931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961" h="931178">
                <a:moveTo>
                  <a:pt x="0" y="931178"/>
                </a:moveTo>
                <a:lnTo>
                  <a:pt x="0" y="931178"/>
                </a:lnTo>
                <a:lnTo>
                  <a:pt x="1400961" y="931178"/>
                </a:lnTo>
                <a:lnTo>
                  <a:pt x="1400961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3" name="AutoShape 31"/>
          <p:cNvSpPr>
            <a:spLocks noChangeArrowheads="1"/>
          </p:cNvSpPr>
          <p:nvPr/>
        </p:nvSpPr>
        <p:spPr bwMode="auto">
          <a:xfrm>
            <a:off x="5500694" y="4303034"/>
            <a:ext cx="360362" cy="285752"/>
          </a:xfrm>
          <a:prstGeom prst="triangle">
            <a:avLst>
              <a:gd name="adj" fmla="val 50000"/>
            </a:avLst>
          </a:prstGeom>
          <a:solidFill>
            <a:schemeClr val="bg1"/>
          </a:solidFill>
          <a:ln w="28575" algn="ctr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cxnSp>
        <p:nvCxnSpPr>
          <p:cNvPr id="239" name="AutoShape 12"/>
          <p:cNvCxnSpPr>
            <a:cxnSpLocks noChangeShapeType="1"/>
            <a:stCxn id="150" idx="3"/>
          </p:cNvCxnSpPr>
          <p:nvPr/>
        </p:nvCxnSpPr>
        <p:spPr bwMode="auto">
          <a:xfrm>
            <a:off x="5929322" y="1821645"/>
            <a:ext cx="1214446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arrow" w="lg" len="lg"/>
          </a:ln>
        </p:spPr>
      </p:cxnSp>
      <p:sp>
        <p:nvSpPr>
          <p:cNvPr id="249" name="Text Box 14"/>
          <p:cNvSpPr txBox="1">
            <a:spLocks noChangeArrowheads="1"/>
          </p:cNvSpPr>
          <p:nvPr/>
        </p:nvSpPr>
        <p:spPr bwMode="auto">
          <a:xfrm>
            <a:off x="7429520" y="3286124"/>
            <a:ext cx="1170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1</a:t>
            </a:r>
          </a:p>
        </p:txBody>
      </p:sp>
      <p:grpSp>
        <p:nvGrpSpPr>
          <p:cNvPr id="9" name="Groupe 206"/>
          <p:cNvGrpSpPr/>
          <p:nvPr/>
        </p:nvGrpSpPr>
        <p:grpSpPr>
          <a:xfrm>
            <a:off x="7000892" y="2428868"/>
            <a:ext cx="1928794" cy="785818"/>
            <a:chOff x="857224" y="1268413"/>
            <a:chExt cx="1785950" cy="785818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67" name="Rectangle 28"/>
            <p:cNvSpPr>
              <a:spLocks noChangeArrowheads="1"/>
            </p:cNvSpPr>
            <p:nvPr/>
          </p:nvSpPr>
          <p:spPr bwMode="auto">
            <a:xfrm>
              <a:off x="857224" y="1268413"/>
              <a:ext cx="1785950" cy="428628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 smtClean="0">
                  <a:latin typeface="Calibri" pitchFamily="34" charset="0"/>
                </a:rPr>
                <a:t>Semaphore</a:t>
              </a: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68" name="Rectangle 28"/>
            <p:cNvSpPr>
              <a:spLocks noChangeArrowheads="1"/>
            </p:cNvSpPr>
            <p:nvPr/>
          </p:nvSpPr>
          <p:spPr bwMode="auto">
            <a:xfrm>
              <a:off x="857224" y="1697041"/>
              <a:ext cx="1785950" cy="142876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69" name="Rectangle 28"/>
            <p:cNvSpPr>
              <a:spLocks noChangeArrowheads="1"/>
            </p:cNvSpPr>
            <p:nvPr/>
          </p:nvSpPr>
          <p:spPr bwMode="auto">
            <a:xfrm>
              <a:off x="857224" y="1839917"/>
              <a:ext cx="1785950" cy="214314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lvl="0"/>
              <a:endParaRPr lang="fr-FR" b="1" i="1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74" name="Rectangle 73"/>
          <p:cNvSpPr/>
          <p:nvPr/>
        </p:nvSpPr>
        <p:spPr>
          <a:xfrm>
            <a:off x="785786" y="3328328"/>
            <a:ext cx="89800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fr-FR" sz="2000" b="1" smtClean="0">
                <a:solidFill>
                  <a:srgbClr val="000000"/>
                </a:solidFill>
                <a:latin typeface="Calibri" pitchFamily="34" charset="0"/>
              </a:rPr>
              <a:t># run()</a:t>
            </a:r>
            <a:endParaRPr lang="fr-FR" sz="2000" b="1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125" name="Rectangle 124"/>
          <p:cNvSpPr/>
          <p:nvPr/>
        </p:nvSpPr>
        <p:spPr>
          <a:xfrm>
            <a:off x="571472" y="5643578"/>
            <a:ext cx="4500594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fr-FR" sz="2000" b="1" smtClean="0">
                <a:solidFill>
                  <a:srgbClr val="000000"/>
                </a:solidFill>
                <a:latin typeface="Calibri" pitchFamily="34" charset="0"/>
              </a:rPr>
              <a:t>+req_crunch(param : Integer):</a:t>
            </a:r>
            <a:r>
              <a:rPr lang="fr-FR" sz="2000" b="1" smtClean="0">
                <a:latin typeface="Calibri" pitchFamily="34" charset="0"/>
              </a:rPr>
              <a:t> ReqServer</a:t>
            </a:r>
            <a:endParaRPr lang="fr-FR" sz="2000" b="1">
              <a:solidFill>
                <a:srgbClr val="000000"/>
              </a:solidFill>
              <a:latin typeface="Calibri" pitchFamily="34" charset="0"/>
            </a:endParaRPr>
          </a:p>
        </p:txBody>
      </p:sp>
      <p:cxnSp>
        <p:nvCxnSpPr>
          <p:cNvPr id="79" name="Connecteur en angle 78"/>
          <p:cNvCxnSpPr>
            <a:stCxn id="133" idx="3"/>
            <a:endCxn id="131" idx="0"/>
          </p:cNvCxnSpPr>
          <p:nvPr/>
        </p:nvCxnSpPr>
        <p:spPr>
          <a:xfrm rot="16200000" flipH="1">
            <a:off x="6408021" y="3861639"/>
            <a:ext cx="365790" cy="1820083"/>
          </a:xfrm>
          <a:prstGeom prst="bentConnector3">
            <a:avLst>
              <a:gd name="adj1" fmla="val 50000"/>
            </a:avLst>
          </a:prstGeom>
          <a:noFill/>
          <a:ln w="28575">
            <a:solidFill>
              <a:schemeClr val="tx1"/>
            </a:solidFill>
            <a:prstDash val="solid"/>
            <a:round/>
            <a:headEnd/>
            <a:tailEnd type="none" w="lg" len="lg"/>
          </a:ln>
        </p:spPr>
      </p:cxnSp>
      <p:sp>
        <p:nvSpPr>
          <p:cNvPr id="88" name="Losange 87"/>
          <p:cNvSpPr/>
          <p:nvPr/>
        </p:nvSpPr>
        <p:spPr>
          <a:xfrm>
            <a:off x="6800198" y="3742648"/>
            <a:ext cx="285752" cy="214314"/>
          </a:xfrm>
          <a:prstGeom prst="diamond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9" name="Forme libre 88"/>
          <p:cNvSpPr/>
          <p:nvPr/>
        </p:nvSpPr>
        <p:spPr>
          <a:xfrm>
            <a:off x="7047914" y="3214687"/>
            <a:ext cx="680978" cy="642942"/>
          </a:xfrm>
          <a:custGeom>
            <a:avLst/>
            <a:gdLst>
              <a:gd name="connsiteX0" fmla="*/ 0 w 1400961"/>
              <a:gd name="connsiteY0" fmla="*/ 931178 h 931178"/>
              <a:gd name="connsiteX1" fmla="*/ 0 w 1400961"/>
              <a:gd name="connsiteY1" fmla="*/ 931178 h 931178"/>
              <a:gd name="connsiteX2" fmla="*/ 1400961 w 1400961"/>
              <a:gd name="connsiteY2" fmla="*/ 931178 h 931178"/>
              <a:gd name="connsiteX3" fmla="*/ 1400961 w 1400961"/>
              <a:gd name="connsiteY3" fmla="*/ 0 h 93117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00961" h="931178">
                <a:moveTo>
                  <a:pt x="0" y="931178"/>
                </a:moveTo>
                <a:lnTo>
                  <a:pt x="0" y="931178"/>
                </a:lnTo>
                <a:lnTo>
                  <a:pt x="1400961" y="931178"/>
                </a:lnTo>
                <a:lnTo>
                  <a:pt x="1400961" y="0"/>
                </a:lnTo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63" name="AutoShape 12"/>
          <p:cNvCxnSpPr>
            <a:cxnSpLocks noChangeShapeType="1"/>
          </p:cNvCxnSpPr>
          <p:nvPr/>
        </p:nvCxnSpPr>
        <p:spPr bwMode="auto">
          <a:xfrm>
            <a:off x="5171481" y="6027734"/>
            <a:ext cx="1032371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dash"/>
            <a:round/>
            <a:headEnd type="arrow" w="lg" len="lg"/>
            <a:tailEnd type="none" w="lg" len="lg"/>
          </a:ln>
        </p:spPr>
      </p:cxnSp>
      <p:sp>
        <p:nvSpPr>
          <p:cNvPr id="64" name="Text Box 16"/>
          <p:cNvSpPr txBox="1">
            <a:spLocks noChangeArrowheads="1"/>
          </p:cNvSpPr>
          <p:nvPr/>
        </p:nvSpPr>
        <p:spPr bwMode="auto">
          <a:xfrm>
            <a:off x="5271214" y="5715016"/>
            <a:ext cx="686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« use »</a:t>
            </a:r>
            <a:endParaRPr lang="fr-FR" b="1">
              <a:latin typeface="Calibri" pitchFamily="34" charset="0"/>
            </a:endParaRPr>
          </a:p>
        </p:txBody>
      </p:sp>
      <p:sp>
        <p:nvSpPr>
          <p:cNvPr id="66" name="Text Box 16"/>
          <p:cNvSpPr txBox="1">
            <a:spLocks noChangeArrowheads="1"/>
          </p:cNvSpPr>
          <p:nvPr/>
        </p:nvSpPr>
        <p:spPr bwMode="auto">
          <a:xfrm>
            <a:off x="3071802" y="3528574"/>
            <a:ext cx="6860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 smtClean="0">
                <a:latin typeface="Calibri" pitchFamily="34" charset="0"/>
              </a:rPr>
              <a:t>« use »</a:t>
            </a:r>
            <a:endParaRPr lang="fr-FR" b="1">
              <a:latin typeface="Calibri" pitchFamily="34" charset="0"/>
            </a:endParaRPr>
          </a:p>
        </p:txBody>
      </p:sp>
      <p:cxnSp>
        <p:nvCxnSpPr>
          <p:cNvPr id="70" name="AutoShape 12"/>
          <p:cNvCxnSpPr>
            <a:cxnSpLocks noChangeShapeType="1"/>
          </p:cNvCxnSpPr>
          <p:nvPr/>
        </p:nvCxnSpPr>
        <p:spPr bwMode="auto">
          <a:xfrm>
            <a:off x="2972069" y="3528992"/>
            <a:ext cx="956989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prstDash val="dash"/>
            <a:round/>
            <a:headEnd/>
            <a:tailEnd type="arrow" w="lg" len="lg"/>
          </a:ln>
        </p:spPr>
      </p:cxnSp>
      <p:sp>
        <p:nvSpPr>
          <p:cNvPr id="72" name="Espace réservé du numéro de diapositive 2"/>
          <p:cNvSpPr txBox="1">
            <a:spLocks/>
          </p:cNvSpPr>
          <p:nvPr/>
        </p:nvSpPr>
        <p:spPr bwMode="auto">
          <a:xfrm>
            <a:off x="8855075" y="188913"/>
            <a:ext cx="288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ctr" anchorCtr="1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3FF46A10-3D12-4EAE-9513-2B742252DECA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srgbClr val="969696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srgbClr val="969696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  <p:grpSp>
        <p:nvGrpSpPr>
          <p:cNvPr id="78" name="Groupe 174"/>
          <p:cNvGrpSpPr/>
          <p:nvPr/>
        </p:nvGrpSpPr>
        <p:grpSpPr>
          <a:xfrm>
            <a:off x="6215074" y="4954576"/>
            <a:ext cx="2571768" cy="1714512"/>
            <a:chOff x="4929190" y="4857760"/>
            <a:chExt cx="2357454" cy="1714512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0" name="Rectangle 28"/>
            <p:cNvSpPr>
              <a:spLocks noChangeArrowheads="1"/>
            </p:cNvSpPr>
            <p:nvPr/>
          </p:nvSpPr>
          <p:spPr bwMode="auto">
            <a:xfrm>
              <a:off x="4929190" y="4857760"/>
              <a:ext cx="2357454" cy="428628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800" b="1" smtClean="0">
                  <a:latin typeface="Calibri" pitchFamily="34" charset="0"/>
                </a:rPr>
                <a:t>ReqServer</a:t>
              </a:r>
              <a:endParaRPr lang="fr-FR" sz="2800" b="1">
                <a:latin typeface="Calibri" pitchFamily="34" charset="0"/>
              </a:endParaRPr>
            </a:p>
          </p:txBody>
        </p:sp>
        <p:sp>
          <p:nvSpPr>
            <p:cNvPr id="81" name="Rectangle 28"/>
            <p:cNvSpPr>
              <a:spLocks noChangeArrowheads="1"/>
            </p:cNvSpPr>
            <p:nvPr/>
          </p:nvSpPr>
          <p:spPr bwMode="auto">
            <a:xfrm>
              <a:off x="4929190" y="5286388"/>
              <a:ext cx="2357454" cy="642942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tIns="72000" rIns="54000" bIns="72000"/>
            <a:lstStyle/>
            <a:p>
              <a:pPr lvl="0">
                <a:lnSpc>
                  <a:spcPts val="1600"/>
                </a:lnSpc>
              </a:pPr>
              <a:r>
                <a:rPr lang="fr-FR" b="1">
                  <a:solidFill>
                    <a:srgbClr val="000000"/>
                  </a:solidFill>
                  <a:latin typeface="Calibri" pitchFamily="34" charset="0"/>
                </a:rPr>
                <a:t>param : Integer</a:t>
              </a:r>
            </a:p>
            <a:p>
              <a:pPr lvl="0"/>
              <a:r>
                <a:rPr lang="fr-FR" b="1" smtClean="0">
                  <a:solidFill>
                    <a:srgbClr val="000000"/>
                  </a:solidFill>
                  <a:latin typeface="Calibri" pitchFamily="34" charset="0"/>
                </a:rPr>
                <a:t>result : Real</a:t>
              </a:r>
              <a:endParaRPr lang="fr-FR" b="1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82" name="Rectangle 28"/>
            <p:cNvSpPr>
              <a:spLocks noChangeArrowheads="1"/>
            </p:cNvSpPr>
            <p:nvPr/>
          </p:nvSpPr>
          <p:spPr bwMode="auto">
            <a:xfrm>
              <a:off x="4929190" y="5929330"/>
              <a:ext cx="2357454" cy="642942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54000" rIns="54000"/>
            <a:lstStyle/>
            <a:p>
              <a:pPr lvl="0"/>
              <a:r>
                <a:rPr lang="fr-FR" b="1">
                  <a:solidFill>
                    <a:srgbClr val="000000"/>
                  </a:solidFill>
                  <a:latin typeface="Calibri" pitchFamily="34" charset="0"/>
                </a:rPr>
                <a:t>+ </a:t>
              </a:r>
              <a:r>
                <a:rPr lang="fr-FR" b="1" smtClean="0">
                  <a:solidFill>
                    <a:srgbClr val="000000"/>
                  </a:solidFill>
                  <a:latin typeface="Calibri" pitchFamily="34" charset="0"/>
                </a:rPr>
                <a:t>waitReturn() </a:t>
              </a:r>
              <a:r>
                <a:rPr lang="fr-FR" b="1">
                  <a:solidFill>
                    <a:srgbClr val="000000"/>
                  </a:solidFill>
                  <a:latin typeface="Calibri" pitchFamily="34" charset="0"/>
                </a:rPr>
                <a:t>: </a:t>
              </a:r>
              <a:r>
                <a:rPr lang="fr-FR" b="1" smtClean="0">
                  <a:solidFill>
                    <a:srgbClr val="000000"/>
                  </a:solidFill>
                  <a:latin typeface="Calibri" pitchFamily="34" charset="0"/>
                </a:rPr>
                <a:t>Real</a:t>
              </a:r>
            </a:p>
            <a:p>
              <a:r>
                <a:rPr lang="fr-FR" b="1" smtClean="0">
                  <a:solidFill>
                    <a:srgbClr val="000000"/>
                  </a:solidFill>
                  <a:latin typeface="Calibri" pitchFamily="34" charset="0"/>
                </a:rPr>
                <a:t>+ execute(o:ActiveObject)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Collaboration entre instances</a:t>
            </a:r>
          </a:p>
        </p:txBody>
      </p:sp>
      <p:sp>
        <p:nvSpPr>
          <p:cNvPr id="40964" name="Rectangle 4"/>
          <p:cNvSpPr>
            <a:spLocks noChangeArrowheads="1"/>
          </p:cNvSpPr>
          <p:nvPr/>
        </p:nvSpPr>
        <p:spPr bwMode="auto">
          <a:xfrm>
            <a:off x="918961" y="3830171"/>
            <a:ext cx="1006879" cy="52322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2800" b="1" u="sng">
                <a:latin typeface="Calibri" pitchFamily="34" charset="0"/>
              </a:rPr>
              <a:t>client</a:t>
            </a:r>
          </a:p>
        </p:txBody>
      </p:sp>
      <p:sp>
        <p:nvSpPr>
          <p:cNvPr id="40965" name="Rectangle 5"/>
          <p:cNvSpPr>
            <a:spLocks noChangeArrowheads="1"/>
          </p:cNvSpPr>
          <p:nvPr/>
        </p:nvSpPr>
        <p:spPr bwMode="auto">
          <a:xfrm>
            <a:off x="6408270" y="2606209"/>
            <a:ext cx="1724960" cy="52322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2800" b="1" u="sng">
                <a:latin typeface="Calibri" pitchFamily="34" charset="0"/>
              </a:rPr>
              <a:t>serveur[0]</a:t>
            </a:r>
          </a:p>
        </p:txBody>
      </p:sp>
      <p:sp>
        <p:nvSpPr>
          <p:cNvPr id="40966" name="Rectangle 6"/>
          <p:cNvSpPr>
            <a:spLocks noChangeArrowheads="1"/>
          </p:cNvSpPr>
          <p:nvPr/>
        </p:nvSpPr>
        <p:spPr bwMode="auto">
          <a:xfrm>
            <a:off x="6408270" y="3830171"/>
            <a:ext cx="1724960" cy="52322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2800" b="1" u="sng">
                <a:latin typeface="Calibri" pitchFamily="34" charset="0"/>
              </a:rPr>
              <a:t>serveur[1]</a:t>
            </a:r>
          </a:p>
        </p:txBody>
      </p:sp>
      <p:sp>
        <p:nvSpPr>
          <p:cNvPr id="40967" name="Rectangle 7"/>
          <p:cNvSpPr>
            <a:spLocks noChangeArrowheads="1"/>
          </p:cNvSpPr>
          <p:nvPr/>
        </p:nvSpPr>
        <p:spPr bwMode="auto">
          <a:xfrm>
            <a:off x="6408270" y="5054134"/>
            <a:ext cx="1724960" cy="52322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2800" b="1" u="sng">
                <a:latin typeface="Calibri" pitchFamily="34" charset="0"/>
              </a:rPr>
              <a:t>serveur[2]</a:t>
            </a:r>
          </a:p>
        </p:txBody>
      </p:sp>
      <p:sp>
        <p:nvSpPr>
          <p:cNvPr id="40968" name="Rectangle 8"/>
          <p:cNvSpPr>
            <a:spLocks noChangeArrowheads="1"/>
          </p:cNvSpPr>
          <p:nvPr/>
        </p:nvSpPr>
        <p:spPr bwMode="auto">
          <a:xfrm>
            <a:off x="3336973" y="3830171"/>
            <a:ext cx="1500091" cy="523220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2800" b="1" u="sng">
                <a:latin typeface="Calibri" pitchFamily="34" charset="0"/>
              </a:rPr>
              <a:t>manager</a:t>
            </a:r>
          </a:p>
        </p:txBody>
      </p:sp>
      <p:cxnSp>
        <p:nvCxnSpPr>
          <p:cNvPr id="5129" name="AutoShape 9"/>
          <p:cNvCxnSpPr>
            <a:cxnSpLocks noChangeShapeType="1"/>
            <a:stCxn id="40964" idx="3"/>
            <a:endCxn id="40968" idx="1"/>
          </p:cNvCxnSpPr>
          <p:nvPr/>
        </p:nvCxnSpPr>
        <p:spPr bwMode="auto">
          <a:xfrm>
            <a:off x="1925840" y="4091781"/>
            <a:ext cx="1411133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5130" name="Line 14"/>
          <p:cNvSpPr>
            <a:spLocks noChangeShapeType="1"/>
          </p:cNvSpPr>
          <p:nvPr/>
        </p:nvSpPr>
        <p:spPr bwMode="auto">
          <a:xfrm>
            <a:off x="2124075" y="3962400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5131" name="Rectangle 15"/>
          <p:cNvSpPr>
            <a:spLocks noChangeArrowheads="1"/>
          </p:cNvSpPr>
          <p:nvPr/>
        </p:nvSpPr>
        <p:spPr bwMode="auto">
          <a:xfrm>
            <a:off x="3276600" y="3817938"/>
            <a:ext cx="863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5132" name="Rectangle 16"/>
          <p:cNvSpPr>
            <a:spLocks noChangeArrowheads="1"/>
          </p:cNvSpPr>
          <p:nvPr/>
        </p:nvSpPr>
        <p:spPr bwMode="auto">
          <a:xfrm>
            <a:off x="4033838" y="3817938"/>
            <a:ext cx="863600" cy="576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cxnSp>
        <p:nvCxnSpPr>
          <p:cNvPr id="5133" name="AutoShape 17"/>
          <p:cNvCxnSpPr>
            <a:cxnSpLocks noChangeShapeType="1"/>
            <a:stCxn id="5131" idx="0"/>
            <a:endCxn id="5132" idx="0"/>
          </p:cNvCxnSpPr>
          <p:nvPr/>
        </p:nvCxnSpPr>
        <p:spPr bwMode="auto">
          <a:xfrm rot="5400000" flipV="1">
            <a:off x="4086225" y="3440113"/>
            <a:ext cx="1587" cy="757238"/>
          </a:xfrm>
          <a:prstGeom prst="bentConnector3">
            <a:avLst>
              <a:gd name="adj1" fmla="val -14400005"/>
            </a:avLst>
          </a:prstGeom>
          <a:noFill/>
          <a:ln w="28575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5134" name="Text Box 18"/>
          <p:cNvSpPr txBox="1">
            <a:spLocks noChangeArrowheads="1"/>
          </p:cNvSpPr>
          <p:nvPr/>
        </p:nvSpPr>
        <p:spPr bwMode="auto">
          <a:xfrm>
            <a:off x="2260600" y="3687763"/>
            <a:ext cx="5404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calcul</a:t>
            </a:r>
          </a:p>
        </p:txBody>
      </p:sp>
      <p:sp>
        <p:nvSpPr>
          <p:cNvPr id="5135" name="Line 19"/>
          <p:cNvSpPr>
            <a:spLocks noChangeShapeType="1"/>
          </p:cNvSpPr>
          <p:nvPr/>
        </p:nvSpPr>
        <p:spPr bwMode="auto">
          <a:xfrm flipV="1">
            <a:off x="5292725" y="3170238"/>
            <a:ext cx="538163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5136" name="Text Box 20"/>
          <p:cNvSpPr txBox="1">
            <a:spLocks noChangeArrowheads="1"/>
          </p:cNvSpPr>
          <p:nvPr/>
        </p:nvSpPr>
        <p:spPr bwMode="auto">
          <a:xfrm>
            <a:off x="5005388" y="3097213"/>
            <a:ext cx="5318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batch</a:t>
            </a:r>
          </a:p>
        </p:txBody>
      </p:sp>
      <p:sp>
        <p:nvSpPr>
          <p:cNvPr id="5137" name="Line 21"/>
          <p:cNvSpPr>
            <a:spLocks noChangeShapeType="1"/>
          </p:cNvSpPr>
          <p:nvPr/>
        </p:nvSpPr>
        <p:spPr bwMode="auto">
          <a:xfrm>
            <a:off x="5364163" y="4610100"/>
            <a:ext cx="5048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5138" name="Text Box 22"/>
          <p:cNvSpPr txBox="1">
            <a:spLocks noChangeArrowheads="1"/>
          </p:cNvSpPr>
          <p:nvPr/>
        </p:nvSpPr>
        <p:spPr bwMode="auto">
          <a:xfrm>
            <a:off x="5076825" y="4826000"/>
            <a:ext cx="5318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batch</a:t>
            </a:r>
          </a:p>
        </p:txBody>
      </p:sp>
      <p:sp>
        <p:nvSpPr>
          <p:cNvPr id="5139" name="Line 23"/>
          <p:cNvSpPr>
            <a:spLocks noChangeShapeType="1"/>
          </p:cNvSpPr>
          <p:nvPr/>
        </p:nvSpPr>
        <p:spPr bwMode="auto">
          <a:xfrm>
            <a:off x="5795963" y="3962400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5140" name="Text Box 24"/>
          <p:cNvSpPr txBox="1">
            <a:spLocks noChangeArrowheads="1"/>
          </p:cNvSpPr>
          <p:nvPr/>
        </p:nvSpPr>
        <p:spPr bwMode="auto">
          <a:xfrm>
            <a:off x="5724525" y="3602038"/>
            <a:ext cx="5318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batch</a:t>
            </a:r>
          </a:p>
        </p:txBody>
      </p:sp>
      <p:sp>
        <p:nvSpPr>
          <p:cNvPr id="5141" name="Line 25"/>
          <p:cNvSpPr>
            <a:spLocks noChangeShapeType="1"/>
          </p:cNvSpPr>
          <p:nvPr/>
        </p:nvSpPr>
        <p:spPr bwMode="auto">
          <a:xfrm>
            <a:off x="3816350" y="3473450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5142" name="Text Box 26"/>
          <p:cNvSpPr txBox="1">
            <a:spLocks noChangeArrowheads="1"/>
          </p:cNvSpPr>
          <p:nvPr/>
        </p:nvSpPr>
        <p:spPr bwMode="auto">
          <a:xfrm>
            <a:off x="3348038" y="3141663"/>
            <a:ext cx="12406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choixServeur</a:t>
            </a:r>
          </a:p>
        </p:txBody>
      </p:sp>
      <p:cxnSp>
        <p:nvCxnSpPr>
          <p:cNvPr id="5143" name="AutoShape 27"/>
          <p:cNvCxnSpPr>
            <a:cxnSpLocks noChangeShapeType="1"/>
            <a:stCxn id="40968" idx="3"/>
            <a:endCxn id="40965" idx="1"/>
          </p:cNvCxnSpPr>
          <p:nvPr/>
        </p:nvCxnSpPr>
        <p:spPr bwMode="auto">
          <a:xfrm flipV="1">
            <a:off x="4837064" y="2867819"/>
            <a:ext cx="1571206" cy="12239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44" name="AutoShape 28"/>
          <p:cNvCxnSpPr>
            <a:cxnSpLocks noChangeShapeType="1"/>
            <a:stCxn id="40968" idx="3"/>
            <a:endCxn id="40966" idx="1"/>
          </p:cNvCxnSpPr>
          <p:nvPr/>
        </p:nvCxnSpPr>
        <p:spPr bwMode="auto">
          <a:xfrm>
            <a:off x="4837064" y="4091781"/>
            <a:ext cx="1571206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5145" name="AutoShape 29"/>
          <p:cNvCxnSpPr>
            <a:cxnSpLocks noChangeShapeType="1"/>
            <a:stCxn id="40968" idx="3"/>
            <a:endCxn id="40967" idx="1"/>
          </p:cNvCxnSpPr>
          <p:nvPr/>
        </p:nvCxnSpPr>
        <p:spPr bwMode="auto">
          <a:xfrm>
            <a:off x="4837064" y="4091781"/>
            <a:ext cx="1571206" cy="12239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40990" name="AutoShape 30" descr="Quadrillage en pointillé"/>
          <p:cNvSpPr>
            <a:spLocks noChangeArrowheads="1"/>
          </p:cNvSpPr>
          <p:nvPr/>
        </p:nvSpPr>
        <p:spPr bwMode="auto">
          <a:xfrm>
            <a:off x="1619250" y="1484313"/>
            <a:ext cx="1584325" cy="874712"/>
          </a:xfrm>
          <a:prstGeom prst="foldedCorner">
            <a:avLst>
              <a:gd name="adj" fmla="val 18134"/>
            </a:avLst>
          </a:prstGeom>
          <a:pattFill prst="dotGrid">
            <a:fgClr>
              <a:schemeClr val="folHlink"/>
            </a:fgClr>
            <a:bgClr>
              <a:srgbClr val="FFFFFF"/>
            </a:bgClr>
          </a:pattFill>
          <a:ln w="28575">
            <a:solidFill>
              <a:srgbClr val="777777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62000" rIns="162000" anchor="ctr"/>
          <a:lstStyle/>
          <a:p>
            <a:pPr>
              <a:defRPr/>
            </a:pPr>
            <a: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Messages</a:t>
            </a:r>
          </a:p>
        </p:txBody>
      </p:sp>
      <p:cxnSp>
        <p:nvCxnSpPr>
          <p:cNvPr id="5147" name="AutoShape 31"/>
          <p:cNvCxnSpPr>
            <a:cxnSpLocks noChangeShapeType="1"/>
            <a:stCxn id="40990" idx="2"/>
            <a:endCxn id="5134" idx="0"/>
          </p:cNvCxnSpPr>
          <p:nvPr/>
        </p:nvCxnSpPr>
        <p:spPr bwMode="auto">
          <a:xfrm rot="16200000" flipH="1">
            <a:off x="1806755" y="2963683"/>
            <a:ext cx="1328738" cy="119422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5148" name="AutoShape 32"/>
          <p:cNvCxnSpPr>
            <a:cxnSpLocks noChangeShapeType="1"/>
            <a:stCxn id="40990" idx="2"/>
            <a:endCxn id="5136" idx="0"/>
          </p:cNvCxnSpPr>
          <p:nvPr/>
        </p:nvCxnSpPr>
        <p:spPr bwMode="auto">
          <a:xfrm rot="16200000" flipH="1">
            <a:off x="3472276" y="1298162"/>
            <a:ext cx="738188" cy="2859914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40993" name="AutoShape 33" descr="Quadrillage en pointillé"/>
          <p:cNvSpPr>
            <a:spLocks noChangeArrowheads="1"/>
          </p:cNvSpPr>
          <p:nvPr/>
        </p:nvSpPr>
        <p:spPr bwMode="auto">
          <a:xfrm>
            <a:off x="1403350" y="5084763"/>
            <a:ext cx="1655763" cy="1265237"/>
          </a:xfrm>
          <a:prstGeom prst="foldedCorner">
            <a:avLst>
              <a:gd name="adj" fmla="val 13519"/>
            </a:avLst>
          </a:prstGeom>
          <a:pattFill prst="dotGrid">
            <a:fgClr>
              <a:schemeClr val="folHlink"/>
            </a:fgClr>
            <a:bgClr>
              <a:srgbClr val="FFFFFF"/>
            </a:bgClr>
          </a:pattFill>
          <a:ln w="28575">
            <a:solidFill>
              <a:srgbClr val="777777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62000" rIns="162000" anchor="ctr"/>
          <a:lstStyle/>
          <a:p>
            <a:pPr>
              <a:defRPr/>
            </a:pPr>
            <a: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Instances</a:t>
            </a:r>
            <a:b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(objets)</a:t>
            </a:r>
          </a:p>
        </p:txBody>
      </p:sp>
      <p:cxnSp>
        <p:nvCxnSpPr>
          <p:cNvPr id="5150" name="AutoShape 34"/>
          <p:cNvCxnSpPr>
            <a:cxnSpLocks noChangeShapeType="1"/>
            <a:stCxn id="40993" idx="0"/>
            <a:endCxn id="40968" idx="2"/>
          </p:cNvCxnSpPr>
          <p:nvPr/>
        </p:nvCxnSpPr>
        <p:spPr bwMode="auto">
          <a:xfrm rot="5400000" flipH="1" flipV="1">
            <a:off x="2793439" y="3791184"/>
            <a:ext cx="731372" cy="1855787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5151" name="AutoShape 35"/>
          <p:cNvCxnSpPr>
            <a:cxnSpLocks noChangeShapeType="1"/>
            <a:stCxn id="40993" idx="0"/>
            <a:endCxn id="40964" idx="2"/>
          </p:cNvCxnSpPr>
          <p:nvPr/>
        </p:nvCxnSpPr>
        <p:spPr bwMode="auto">
          <a:xfrm rot="16200000" flipV="1">
            <a:off x="1461131" y="4314661"/>
            <a:ext cx="731372" cy="808831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5152" name="AutoShape 36"/>
          <p:cNvCxnSpPr>
            <a:cxnSpLocks noChangeShapeType="1"/>
            <a:stCxn id="40990" idx="2"/>
            <a:endCxn id="5142" idx="0"/>
          </p:cNvCxnSpPr>
          <p:nvPr/>
        </p:nvCxnSpPr>
        <p:spPr bwMode="auto">
          <a:xfrm rot="16200000" flipH="1">
            <a:off x="2798572" y="1971866"/>
            <a:ext cx="782638" cy="1556956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33" name="Espace réservé du numéro de diapositive 2"/>
          <p:cNvSpPr>
            <a:spLocks noGrp="1"/>
          </p:cNvSpPr>
          <p:nvPr>
            <p:ph type="sldNum" sz="quarter" idx="10"/>
          </p:nvPr>
        </p:nvSpPr>
        <p:spPr>
          <a:xfrm>
            <a:off x="8855075" y="188913"/>
            <a:ext cx="288925" cy="182562"/>
          </a:xfrm>
        </p:spPr>
        <p:txBody>
          <a:bodyPr/>
          <a:lstStyle/>
          <a:p>
            <a:pPr>
              <a:defRPr/>
            </a:pPr>
            <a:fld id="{925DA818-FCF6-40DC-89C6-BB45E83D3B61}" type="slidenum">
              <a:rPr lang="fr-FR"/>
              <a:pPr>
                <a:defRPr/>
              </a:pPr>
              <a:t>3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Abstraction des classes</a:t>
            </a:r>
          </a:p>
        </p:txBody>
      </p:sp>
      <p:grpSp>
        <p:nvGrpSpPr>
          <p:cNvPr id="6148" name="Group 42"/>
          <p:cNvGrpSpPr>
            <a:grpSpLocks/>
          </p:cNvGrpSpPr>
          <p:nvPr/>
        </p:nvGrpSpPr>
        <p:grpSpPr bwMode="auto">
          <a:xfrm>
            <a:off x="1116013" y="4294188"/>
            <a:ext cx="1871662" cy="1871662"/>
            <a:chOff x="703" y="2705"/>
            <a:chExt cx="1179" cy="117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015" name="Rectangle 7"/>
            <p:cNvSpPr>
              <a:spLocks noChangeArrowheads="1"/>
            </p:cNvSpPr>
            <p:nvPr/>
          </p:nvSpPr>
          <p:spPr bwMode="auto">
            <a:xfrm>
              <a:off x="703" y="2705"/>
              <a:ext cx="1179" cy="99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/>
            <a:lstStyle/>
            <a:p>
              <a:pPr algn="ctr">
                <a:defRPr/>
              </a:pPr>
              <a:r>
                <a:rPr lang="fr-FR" sz="2800" b="1">
                  <a:latin typeface="Calibri" pitchFamily="34" charset="0"/>
                </a:rPr>
                <a:t>Manager</a:t>
              </a:r>
            </a:p>
          </p:txBody>
        </p:sp>
        <p:sp>
          <p:nvSpPr>
            <p:cNvPr id="6169" name="Rectangle 25"/>
            <p:cNvSpPr>
              <a:spLocks noChangeArrowheads="1"/>
            </p:cNvSpPr>
            <p:nvPr/>
          </p:nvSpPr>
          <p:spPr bwMode="auto">
            <a:xfrm>
              <a:off x="703" y="3068"/>
              <a:ext cx="1179" cy="345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 b="1">
                <a:latin typeface="Calibri" pitchFamily="34" charset="0"/>
              </a:endParaRPr>
            </a:p>
          </p:txBody>
        </p:sp>
        <p:sp>
          <p:nvSpPr>
            <p:cNvPr id="6170" name="Rectangle 26"/>
            <p:cNvSpPr>
              <a:spLocks noChangeArrowheads="1"/>
            </p:cNvSpPr>
            <p:nvPr/>
          </p:nvSpPr>
          <p:spPr bwMode="auto">
            <a:xfrm>
              <a:off x="703" y="3385"/>
              <a:ext cx="1179" cy="49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r>
                <a:rPr lang="fr-FR" sz="2000" b="1">
                  <a:latin typeface="Calibri" pitchFamily="34" charset="0"/>
                </a:rPr>
                <a:t>+calcul ()</a:t>
              </a:r>
            </a:p>
            <a:p>
              <a:r>
                <a:rPr lang="fr-FR" b="1">
                  <a:latin typeface="Calibri" pitchFamily="34" charset="0"/>
                </a:rPr>
                <a:t>#choixServeur ()</a:t>
              </a:r>
            </a:p>
          </p:txBody>
        </p:sp>
      </p:grpSp>
      <p:sp>
        <p:nvSpPr>
          <p:cNvPr id="6149" name="Text Box 28"/>
          <p:cNvSpPr txBox="1">
            <a:spLocks noChangeArrowheads="1"/>
          </p:cNvSpPr>
          <p:nvPr/>
        </p:nvSpPr>
        <p:spPr bwMode="auto">
          <a:xfrm>
            <a:off x="2165350" y="3357563"/>
            <a:ext cx="533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client</a:t>
            </a:r>
          </a:p>
        </p:txBody>
      </p:sp>
      <p:sp>
        <p:nvSpPr>
          <p:cNvPr id="6150" name="Text Box 29"/>
          <p:cNvSpPr txBox="1">
            <a:spLocks noChangeArrowheads="1"/>
          </p:cNvSpPr>
          <p:nvPr/>
        </p:nvSpPr>
        <p:spPr bwMode="auto">
          <a:xfrm>
            <a:off x="5003800" y="4725988"/>
            <a:ext cx="7180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serveur</a:t>
            </a:r>
          </a:p>
        </p:txBody>
      </p:sp>
      <p:grpSp>
        <p:nvGrpSpPr>
          <p:cNvPr id="6151" name="Group 43"/>
          <p:cNvGrpSpPr>
            <a:grpSpLocks/>
          </p:cNvGrpSpPr>
          <p:nvPr/>
        </p:nvGrpSpPr>
        <p:grpSpPr bwMode="auto">
          <a:xfrm>
            <a:off x="6011863" y="4294188"/>
            <a:ext cx="1800225" cy="1871662"/>
            <a:chOff x="3787" y="2705"/>
            <a:chExt cx="1134" cy="117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012" name="Rectangle 4"/>
            <p:cNvSpPr>
              <a:spLocks noChangeArrowheads="1"/>
            </p:cNvSpPr>
            <p:nvPr/>
          </p:nvSpPr>
          <p:spPr bwMode="auto">
            <a:xfrm>
              <a:off x="3787" y="2705"/>
              <a:ext cx="1134" cy="1179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/>
            <a:lstStyle/>
            <a:p>
              <a:pPr algn="ctr">
                <a:defRPr/>
              </a:pPr>
              <a:r>
                <a:rPr lang="fr-FR" sz="2800" b="1">
                  <a:latin typeface="Calibri" pitchFamily="34" charset="0"/>
                </a:rPr>
                <a:t>Serveur</a:t>
              </a:r>
            </a:p>
          </p:txBody>
        </p:sp>
        <p:sp>
          <p:nvSpPr>
            <p:cNvPr id="6166" name="Rectangle 30"/>
            <p:cNvSpPr>
              <a:spLocks noChangeArrowheads="1"/>
            </p:cNvSpPr>
            <p:nvPr/>
          </p:nvSpPr>
          <p:spPr bwMode="auto">
            <a:xfrm>
              <a:off x="3787" y="3068"/>
              <a:ext cx="1134" cy="345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 b="1">
                <a:latin typeface="Calibri" pitchFamily="34" charset="0"/>
              </a:endParaRPr>
            </a:p>
          </p:txBody>
        </p:sp>
        <p:sp>
          <p:nvSpPr>
            <p:cNvPr id="6167" name="Rectangle 31"/>
            <p:cNvSpPr>
              <a:spLocks noChangeArrowheads="1"/>
            </p:cNvSpPr>
            <p:nvPr/>
          </p:nvSpPr>
          <p:spPr bwMode="auto">
            <a:xfrm>
              <a:off x="3787" y="3385"/>
              <a:ext cx="1134" cy="49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r>
                <a:rPr lang="fr-FR" sz="2000" b="1">
                  <a:latin typeface="Calibri" pitchFamily="34" charset="0"/>
                </a:rPr>
                <a:t>+batch</a:t>
              </a:r>
              <a:r>
                <a:rPr lang="fr-FR" b="1">
                  <a:latin typeface="Calibri" pitchFamily="34" charset="0"/>
                </a:rPr>
                <a:t> ()</a:t>
              </a:r>
            </a:p>
          </p:txBody>
        </p:sp>
      </p:grpSp>
      <p:cxnSp>
        <p:nvCxnSpPr>
          <p:cNvPr id="6152" name="AutoShape 32"/>
          <p:cNvCxnSpPr>
            <a:cxnSpLocks noChangeShapeType="1"/>
            <a:stCxn id="6169" idx="3"/>
            <a:endCxn id="6166" idx="1"/>
          </p:cNvCxnSpPr>
          <p:nvPr/>
        </p:nvCxnSpPr>
        <p:spPr bwMode="auto">
          <a:xfrm>
            <a:off x="3001963" y="5145088"/>
            <a:ext cx="2995612" cy="0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6153" name="Text Box 33"/>
          <p:cNvSpPr txBox="1">
            <a:spLocks noChangeArrowheads="1"/>
          </p:cNvSpPr>
          <p:nvPr/>
        </p:nvSpPr>
        <p:spPr bwMode="auto">
          <a:xfrm>
            <a:off x="5580063" y="5267325"/>
            <a:ext cx="17953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800" b="1">
                <a:latin typeface="Calibri" pitchFamily="34" charset="0"/>
                <a:sym typeface="Wingdings" pitchFamily="2" charset="2"/>
              </a:rPr>
              <a:t>*</a:t>
            </a:r>
          </a:p>
        </p:txBody>
      </p:sp>
      <p:sp>
        <p:nvSpPr>
          <p:cNvPr id="6154" name="Text Box 34"/>
          <p:cNvSpPr txBox="1">
            <a:spLocks noChangeArrowheads="1"/>
          </p:cNvSpPr>
          <p:nvPr/>
        </p:nvSpPr>
        <p:spPr bwMode="auto">
          <a:xfrm>
            <a:off x="3094038" y="5302250"/>
            <a:ext cx="1170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1</a:t>
            </a:r>
          </a:p>
        </p:txBody>
      </p:sp>
      <p:sp>
        <p:nvSpPr>
          <p:cNvPr id="6155" name="Text Box 35"/>
          <p:cNvSpPr txBox="1">
            <a:spLocks noChangeArrowheads="1"/>
          </p:cNvSpPr>
          <p:nvPr/>
        </p:nvSpPr>
        <p:spPr bwMode="auto">
          <a:xfrm>
            <a:off x="3094038" y="4725988"/>
            <a:ext cx="842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manager</a:t>
            </a:r>
          </a:p>
        </p:txBody>
      </p:sp>
      <p:sp>
        <p:nvSpPr>
          <p:cNvPr id="6156" name="Text Box 36"/>
          <p:cNvSpPr txBox="1">
            <a:spLocks noChangeArrowheads="1"/>
          </p:cNvSpPr>
          <p:nvPr/>
        </p:nvSpPr>
        <p:spPr bwMode="auto">
          <a:xfrm>
            <a:off x="2195513" y="3933825"/>
            <a:ext cx="842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manager</a:t>
            </a:r>
          </a:p>
        </p:txBody>
      </p:sp>
      <p:grpSp>
        <p:nvGrpSpPr>
          <p:cNvPr id="6157" name="Group 44"/>
          <p:cNvGrpSpPr>
            <a:grpSpLocks/>
          </p:cNvGrpSpPr>
          <p:nvPr/>
        </p:nvGrpSpPr>
        <p:grpSpPr bwMode="auto">
          <a:xfrm>
            <a:off x="1142976" y="1916113"/>
            <a:ext cx="1800225" cy="1296987"/>
            <a:chOff x="703" y="1207"/>
            <a:chExt cx="1134" cy="81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3011" name="Rectangle 3"/>
            <p:cNvSpPr>
              <a:spLocks noChangeArrowheads="1"/>
            </p:cNvSpPr>
            <p:nvPr/>
          </p:nvSpPr>
          <p:spPr bwMode="auto">
            <a:xfrm>
              <a:off x="703" y="1207"/>
              <a:ext cx="1134" cy="408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/>
            <a:lstStyle/>
            <a:p>
              <a:pPr algn="ctr">
                <a:defRPr/>
              </a:pPr>
              <a:r>
                <a:rPr lang="fr-FR" sz="2800" b="1">
                  <a:latin typeface="Calibri" pitchFamily="34" charset="0"/>
                </a:rPr>
                <a:t>Client</a:t>
              </a:r>
            </a:p>
          </p:txBody>
        </p:sp>
        <p:sp>
          <p:nvSpPr>
            <p:cNvPr id="6163" name="Rectangle 37"/>
            <p:cNvSpPr>
              <a:spLocks noChangeArrowheads="1"/>
            </p:cNvSpPr>
            <p:nvPr/>
          </p:nvSpPr>
          <p:spPr bwMode="auto">
            <a:xfrm>
              <a:off x="703" y="1615"/>
              <a:ext cx="1134" cy="136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 b="1">
                <a:latin typeface="Calibri" pitchFamily="34" charset="0"/>
              </a:endParaRPr>
            </a:p>
          </p:txBody>
        </p:sp>
        <p:sp>
          <p:nvSpPr>
            <p:cNvPr id="6164" name="Rectangle 38"/>
            <p:cNvSpPr>
              <a:spLocks noChangeArrowheads="1"/>
            </p:cNvSpPr>
            <p:nvPr/>
          </p:nvSpPr>
          <p:spPr bwMode="auto">
            <a:xfrm>
              <a:off x="703" y="1751"/>
              <a:ext cx="1134" cy="273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 b="1">
                <a:latin typeface="Calibri" pitchFamily="34" charset="0"/>
              </a:endParaRPr>
            </a:p>
          </p:txBody>
        </p:sp>
      </p:grpSp>
      <p:cxnSp>
        <p:nvCxnSpPr>
          <p:cNvPr id="6158" name="AutoShape 39"/>
          <p:cNvCxnSpPr>
            <a:cxnSpLocks noChangeShapeType="1"/>
            <a:stCxn id="6164" idx="2"/>
            <a:endCxn id="43015" idx="0"/>
          </p:cNvCxnSpPr>
          <p:nvPr/>
        </p:nvCxnSpPr>
        <p:spPr bwMode="auto">
          <a:xfrm rot="16200000" flipH="1">
            <a:off x="1506922" y="3749266"/>
            <a:ext cx="1081088" cy="875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6159" name="Text Box 40"/>
          <p:cNvSpPr txBox="1">
            <a:spLocks noChangeArrowheads="1"/>
          </p:cNvSpPr>
          <p:nvPr/>
        </p:nvSpPr>
        <p:spPr bwMode="auto">
          <a:xfrm>
            <a:off x="1692275" y="3933825"/>
            <a:ext cx="1170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1</a:t>
            </a:r>
          </a:p>
        </p:txBody>
      </p:sp>
      <p:sp>
        <p:nvSpPr>
          <p:cNvPr id="6160" name="Text Box 41"/>
          <p:cNvSpPr txBox="1">
            <a:spLocks noChangeArrowheads="1"/>
          </p:cNvSpPr>
          <p:nvPr/>
        </p:nvSpPr>
        <p:spPr bwMode="auto">
          <a:xfrm>
            <a:off x="1692275" y="3284538"/>
            <a:ext cx="17953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800" b="1">
                <a:latin typeface="Calibri" pitchFamily="34" charset="0"/>
                <a:sym typeface="Wingdings" pitchFamily="2" charset="2"/>
              </a:rPr>
              <a:t>*</a:t>
            </a:r>
          </a:p>
        </p:txBody>
      </p:sp>
      <p:sp>
        <p:nvSpPr>
          <p:cNvPr id="43053" name="AutoShape 45" descr="Quadrillage en pointillé"/>
          <p:cNvSpPr>
            <a:spLocks noChangeArrowheads="1"/>
          </p:cNvSpPr>
          <p:nvPr/>
        </p:nvSpPr>
        <p:spPr bwMode="auto">
          <a:xfrm>
            <a:off x="5929322" y="1500174"/>
            <a:ext cx="2087563" cy="1487488"/>
          </a:xfrm>
          <a:prstGeom prst="foldedCorner">
            <a:avLst>
              <a:gd name="adj" fmla="val 13329"/>
            </a:avLst>
          </a:prstGeom>
          <a:pattFill prst="dotGrid">
            <a:fgClr>
              <a:schemeClr val="folHlink"/>
            </a:fgClr>
            <a:bgClr>
              <a:srgbClr val="FFFFFF"/>
            </a:bgClr>
          </a:pattFill>
          <a:ln w="28575">
            <a:solidFill>
              <a:srgbClr val="777777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62000" rIns="162000" anchor="ctr"/>
          <a:lstStyle/>
          <a:p>
            <a:pPr>
              <a:defRPr/>
            </a:pPr>
            <a: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Les messages</a:t>
            </a:r>
            <a:b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sont traduits</a:t>
            </a:r>
            <a:b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en opérations</a:t>
            </a:r>
          </a:p>
        </p:txBody>
      </p:sp>
      <p:sp>
        <p:nvSpPr>
          <p:cNvPr id="27" name="AutoShape 45" descr="Quadrillage en pointillé"/>
          <p:cNvSpPr>
            <a:spLocks noChangeArrowheads="1"/>
          </p:cNvSpPr>
          <p:nvPr/>
        </p:nvSpPr>
        <p:spPr bwMode="auto">
          <a:xfrm>
            <a:off x="3978671" y="3571876"/>
            <a:ext cx="1186657" cy="571504"/>
          </a:xfrm>
          <a:prstGeom prst="foldedCorner">
            <a:avLst>
              <a:gd name="adj" fmla="val 13329"/>
            </a:avLst>
          </a:prstGeom>
          <a:pattFill prst="dotGrid">
            <a:fgClr>
              <a:schemeClr val="folHlink"/>
            </a:fgClr>
            <a:bgClr>
              <a:srgbClr val="FFFFFF"/>
            </a:bgClr>
          </a:pattFill>
          <a:ln w="28575">
            <a:solidFill>
              <a:srgbClr val="777777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62000" rIns="162000" anchor="ctr"/>
          <a:lstStyle/>
          <a:p>
            <a:pPr>
              <a:defRPr/>
            </a:pPr>
            <a:r>
              <a:rPr lang="fr-FR" sz="2000" smtClean="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Rôles</a:t>
            </a:r>
            <a:endParaRPr lang="fr-FR" sz="2000">
              <a:solidFill>
                <a:srgbClr val="302B5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28" name="AutoShape 36"/>
          <p:cNvCxnSpPr>
            <a:cxnSpLocks noChangeShapeType="1"/>
            <a:stCxn id="6155" idx="0"/>
            <a:endCxn id="27" idx="2"/>
          </p:cNvCxnSpPr>
          <p:nvPr/>
        </p:nvCxnSpPr>
        <p:spPr bwMode="auto">
          <a:xfrm rot="5400000" flipH="1" flipV="1">
            <a:off x="3752285" y="3906274"/>
            <a:ext cx="582608" cy="1056821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31" name="AutoShape 36"/>
          <p:cNvCxnSpPr>
            <a:cxnSpLocks noChangeShapeType="1"/>
            <a:stCxn id="6150" idx="0"/>
            <a:endCxn id="27" idx="2"/>
          </p:cNvCxnSpPr>
          <p:nvPr/>
        </p:nvCxnSpPr>
        <p:spPr bwMode="auto">
          <a:xfrm rot="16200000" flipV="1">
            <a:off x="4676117" y="4039263"/>
            <a:ext cx="582608" cy="790841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42" name="Espace réservé du numéro de diapositive 2"/>
          <p:cNvSpPr>
            <a:spLocks noGrp="1"/>
          </p:cNvSpPr>
          <p:nvPr>
            <p:ph type="sldNum" sz="quarter" idx="10"/>
          </p:nvPr>
        </p:nvSpPr>
        <p:spPr>
          <a:xfrm>
            <a:off x="8855075" y="188913"/>
            <a:ext cx="288925" cy="182562"/>
          </a:xfrm>
        </p:spPr>
        <p:txBody>
          <a:bodyPr/>
          <a:lstStyle/>
          <a:p>
            <a:pPr>
              <a:defRPr/>
            </a:pPr>
            <a:fld id="{925DA818-FCF6-40DC-89C6-BB45E83D3B61}" type="slidenum">
              <a:rPr lang="fr-FR"/>
              <a:pPr>
                <a:defRPr/>
              </a:pPr>
              <a:t>4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Objets actifs</a:t>
            </a:r>
          </a:p>
        </p:txBody>
      </p:sp>
      <p:sp>
        <p:nvSpPr>
          <p:cNvPr id="44036" name="Rectangle 4"/>
          <p:cNvSpPr>
            <a:spLocks noChangeArrowheads="1"/>
          </p:cNvSpPr>
          <p:nvPr/>
        </p:nvSpPr>
        <p:spPr bwMode="auto">
          <a:xfrm>
            <a:off x="6325721" y="3385671"/>
            <a:ext cx="1724960" cy="523220"/>
          </a:xfrm>
          <a:prstGeom prst="rect">
            <a:avLst/>
          </a:prstGeom>
          <a:solidFill>
            <a:srgbClr val="FFFFCC"/>
          </a:solidFill>
          <a:ln w="571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2800" b="1" u="sng">
                <a:latin typeface="Calibri" pitchFamily="34" charset="0"/>
              </a:rPr>
              <a:t>serveur[0]</a:t>
            </a:r>
          </a:p>
        </p:txBody>
      </p:sp>
      <p:sp>
        <p:nvSpPr>
          <p:cNvPr id="44037" name="Rectangle 5"/>
          <p:cNvSpPr>
            <a:spLocks noChangeArrowheads="1"/>
          </p:cNvSpPr>
          <p:nvPr/>
        </p:nvSpPr>
        <p:spPr bwMode="auto">
          <a:xfrm>
            <a:off x="6325721" y="4609634"/>
            <a:ext cx="1724960" cy="523220"/>
          </a:xfrm>
          <a:prstGeom prst="rect">
            <a:avLst/>
          </a:prstGeom>
          <a:solidFill>
            <a:srgbClr val="FFFFCC"/>
          </a:solidFill>
          <a:ln w="571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2800" b="1" u="sng">
                <a:latin typeface="Calibri" pitchFamily="34" charset="0"/>
              </a:rPr>
              <a:t>serveur[1]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6325721" y="5833596"/>
            <a:ext cx="1724960" cy="523220"/>
          </a:xfrm>
          <a:prstGeom prst="rect">
            <a:avLst/>
          </a:prstGeom>
          <a:solidFill>
            <a:srgbClr val="FFFFCC"/>
          </a:solidFill>
          <a:ln w="57150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>
            <a:spAutoFit/>
          </a:bodyPr>
          <a:lstStyle/>
          <a:p>
            <a:pPr algn="ctr">
              <a:defRPr/>
            </a:pPr>
            <a:r>
              <a:rPr lang="fr-FR" sz="2800" b="1" u="sng" smtClean="0">
                <a:latin typeface="Calibri" pitchFamily="34" charset="0"/>
              </a:rPr>
              <a:t>serveur[2</a:t>
            </a:r>
            <a:r>
              <a:rPr lang="fr-FR" sz="2800" b="1" u="sng">
                <a:latin typeface="Calibri" pitchFamily="34" charset="0"/>
              </a:rPr>
              <a:t>]</a:t>
            </a:r>
          </a:p>
        </p:txBody>
      </p:sp>
      <p:sp>
        <p:nvSpPr>
          <p:cNvPr id="7178" name="Line 9"/>
          <p:cNvSpPr>
            <a:spLocks noChangeShapeType="1"/>
          </p:cNvSpPr>
          <p:nvPr/>
        </p:nvSpPr>
        <p:spPr bwMode="auto">
          <a:xfrm>
            <a:off x="2041525" y="4741863"/>
            <a:ext cx="9366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7179" name="Rectangle 10"/>
          <p:cNvSpPr>
            <a:spLocks noChangeArrowheads="1"/>
          </p:cNvSpPr>
          <p:nvPr/>
        </p:nvSpPr>
        <p:spPr bwMode="auto">
          <a:xfrm>
            <a:off x="3194050" y="4597400"/>
            <a:ext cx="863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7180" name="Rectangle 11"/>
          <p:cNvSpPr>
            <a:spLocks noChangeArrowheads="1"/>
          </p:cNvSpPr>
          <p:nvPr/>
        </p:nvSpPr>
        <p:spPr bwMode="auto">
          <a:xfrm>
            <a:off x="3951288" y="4597400"/>
            <a:ext cx="863600" cy="576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fr-FR" b="1">
              <a:latin typeface="Calibri" pitchFamily="34" charset="0"/>
            </a:endParaRPr>
          </a:p>
        </p:txBody>
      </p:sp>
      <p:grpSp>
        <p:nvGrpSpPr>
          <p:cNvPr id="112" name="Groupe 111"/>
          <p:cNvGrpSpPr/>
          <p:nvPr/>
        </p:nvGrpSpPr>
        <p:grpSpPr>
          <a:xfrm>
            <a:off x="3254423" y="4597400"/>
            <a:ext cx="1500091" cy="535454"/>
            <a:chOff x="3254423" y="4597400"/>
            <a:chExt cx="1500091" cy="535454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4039" name="Rectangle 7"/>
            <p:cNvSpPr>
              <a:spLocks noChangeArrowheads="1"/>
            </p:cNvSpPr>
            <p:nvPr/>
          </p:nvSpPr>
          <p:spPr bwMode="auto">
            <a:xfrm>
              <a:off x="3254423" y="4609634"/>
              <a:ext cx="1500091" cy="52322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anchor="ctr">
              <a:noAutofit/>
            </a:bodyPr>
            <a:lstStyle/>
            <a:p>
              <a:pPr algn="ctr">
                <a:defRPr/>
              </a:pPr>
              <a:r>
                <a:rPr lang="fr-FR" sz="2800" b="1" u="sng">
                  <a:latin typeface="Calibri" pitchFamily="34" charset="0"/>
                </a:rPr>
                <a:t>manager</a:t>
              </a:r>
            </a:p>
          </p:txBody>
        </p:sp>
        <p:cxnSp>
          <p:nvCxnSpPr>
            <p:cNvPr id="7181" name="AutoShape 12"/>
            <p:cNvCxnSpPr>
              <a:cxnSpLocks noChangeShapeType="1"/>
              <a:stCxn id="7179" idx="0"/>
              <a:endCxn id="7180" idx="0"/>
            </p:cNvCxnSpPr>
            <p:nvPr/>
          </p:nvCxnSpPr>
          <p:spPr bwMode="auto">
            <a:xfrm rot="5400000" flipV="1">
              <a:off x="4003675" y="4219575"/>
              <a:ext cx="1588" cy="757238"/>
            </a:xfrm>
            <a:prstGeom prst="bentConnector3">
              <a:avLst>
                <a:gd name="adj1" fmla="val -14400005"/>
              </a:avLst>
            </a:prstGeom>
            <a:noFill/>
            <a:ln w="28575">
              <a:solidFill>
                <a:schemeClr val="tx1"/>
              </a:solidFill>
              <a:miter lim="800000"/>
              <a:headEnd/>
              <a:tailEnd/>
            </a:ln>
            <a:effectLst/>
          </p:spPr>
        </p:cxnSp>
      </p:grpSp>
      <p:sp>
        <p:nvSpPr>
          <p:cNvPr id="7182" name="Text Box 13"/>
          <p:cNvSpPr txBox="1">
            <a:spLocks noChangeArrowheads="1"/>
          </p:cNvSpPr>
          <p:nvPr/>
        </p:nvSpPr>
        <p:spPr bwMode="auto">
          <a:xfrm>
            <a:off x="2178050" y="4467225"/>
            <a:ext cx="540469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calcul</a:t>
            </a:r>
          </a:p>
        </p:txBody>
      </p:sp>
      <p:sp>
        <p:nvSpPr>
          <p:cNvPr id="7183" name="Line 14"/>
          <p:cNvSpPr>
            <a:spLocks noChangeShapeType="1"/>
          </p:cNvSpPr>
          <p:nvPr/>
        </p:nvSpPr>
        <p:spPr bwMode="auto">
          <a:xfrm flipV="1">
            <a:off x="5210175" y="3949700"/>
            <a:ext cx="538163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7184" name="Text Box 15"/>
          <p:cNvSpPr txBox="1">
            <a:spLocks noChangeArrowheads="1"/>
          </p:cNvSpPr>
          <p:nvPr/>
        </p:nvSpPr>
        <p:spPr bwMode="auto">
          <a:xfrm>
            <a:off x="4922838" y="3876675"/>
            <a:ext cx="5318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batch</a:t>
            </a:r>
          </a:p>
        </p:txBody>
      </p:sp>
      <p:sp>
        <p:nvSpPr>
          <p:cNvPr id="7185" name="Line 16"/>
          <p:cNvSpPr>
            <a:spLocks noChangeShapeType="1"/>
          </p:cNvSpPr>
          <p:nvPr/>
        </p:nvSpPr>
        <p:spPr bwMode="auto">
          <a:xfrm>
            <a:off x="5281613" y="5389563"/>
            <a:ext cx="504825" cy="4318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7186" name="Text Box 17"/>
          <p:cNvSpPr txBox="1">
            <a:spLocks noChangeArrowheads="1"/>
          </p:cNvSpPr>
          <p:nvPr/>
        </p:nvSpPr>
        <p:spPr bwMode="auto">
          <a:xfrm>
            <a:off x="4994275" y="5605463"/>
            <a:ext cx="5318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batch</a:t>
            </a:r>
          </a:p>
        </p:txBody>
      </p:sp>
      <p:sp>
        <p:nvSpPr>
          <p:cNvPr id="7187" name="Line 18"/>
          <p:cNvSpPr>
            <a:spLocks noChangeShapeType="1"/>
          </p:cNvSpPr>
          <p:nvPr/>
        </p:nvSpPr>
        <p:spPr bwMode="auto">
          <a:xfrm>
            <a:off x="5713413" y="4741863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7188" name="Text Box 19"/>
          <p:cNvSpPr txBox="1">
            <a:spLocks noChangeArrowheads="1"/>
          </p:cNvSpPr>
          <p:nvPr/>
        </p:nvSpPr>
        <p:spPr bwMode="auto">
          <a:xfrm>
            <a:off x="5641975" y="4381500"/>
            <a:ext cx="53187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batch</a:t>
            </a:r>
          </a:p>
        </p:txBody>
      </p:sp>
      <p:sp>
        <p:nvSpPr>
          <p:cNvPr id="7189" name="Line 20"/>
          <p:cNvSpPr>
            <a:spLocks noChangeShapeType="1"/>
          </p:cNvSpPr>
          <p:nvPr/>
        </p:nvSpPr>
        <p:spPr bwMode="auto">
          <a:xfrm>
            <a:off x="3733800" y="4252913"/>
            <a:ext cx="50482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stealth" w="lg" len="lg"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7190" name="Text Box 21"/>
          <p:cNvSpPr txBox="1">
            <a:spLocks noChangeArrowheads="1"/>
          </p:cNvSpPr>
          <p:nvPr/>
        </p:nvSpPr>
        <p:spPr bwMode="auto">
          <a:xfrm>
            <a:off x="3265488" y="3921125"/>
            <a:ext cx="1240661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choixServeur</a:t>
            </a:r>
          </a:p>
        </p:txBody>
      </p:sp>
      <p:cxnSp>
        <p:nvCxnSpPr>
          <p:cNvPr id="7191" name="AutoShape 22"/>
          <p:cNvCxnSpPr>
            <a:cxnSpLocks noChangeShapeType="1"/>
            <a:stCxn id="44039" idx="3"/>
            <a:endCxn id="44036" idx="1"/>
          </p:cNvCxnSpPr>
          <p:nvPr/>
        </p:nvCxnSpPr>
        <p:spPr bwMode="auto">
          <a:xfrm flipV="1">
            <a:off x="4754514" y="3647281"/>
            <a:ext cx="1571207" cy="1223963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92" name="AutoShape 23"/>
          <p:cNvCxnSpPr>
            <a:cxnSpLocks noChangeShapeType="1"/>
            <a:stCxn id="44039" idx="3"/>
            <a:endCxn id="44037" idx="1"/>
          </p:cNvCxnSpPr>
          <p:nvPr/>
        </p:nvCxnSpPr>
        <p:spPr bwMode="auto">
          <a:xfrm>
            <a:off x="4754514" y="4871244"/>
            <a:ext cx="1571207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7193" name="AutoShape 24"/>
          <p:cNvCxnSpPr>
            <a:cxnSpLocks noChangeShapeType="1"/>
            <a:stCxn id="44039" idx="3"/>
            <a:endCxn id="44038" idx="1"/>
          </p:cNvCxnSpPr>
          <p:nvPr/>
        </p:nvCxnSpPr>
        <p:spPr bwMode="auto">
          <a:xfrm>
            <a:off x="4754514" y="4871244"/>
            <a:ext cx="1571207" cy="1223962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44057" name="AutoShape 25" descr="Quadrillage en pointillé"/>
          <p:cNvSpPr>
            <a:spLocks noChangeArrowheads="1"/>
          </p:cNvSpPr>
          <p:nvPr/>
        </p:nvSpPr>
        <p:spPr bwMode="auto">
          <a:xfrm>
            <a:off x="500034" y="1500174"/>
            <a:ext cx="3174994" cy="1928826"/>
          </a:xfrm>
          <a:prstGeom prst="foldedCorner">
            <a:avLst>
              <a:gd name="adj" fmla="val 14676"/>
            </a:avLst>
          </a:prstGeom>
          <a:pattFill prst="dotGrid">
            <a:fgClr>
              <a:schemeClr val="folHlink"/>
            </a:fgClr>
            <a:bgClr>
              <a:srgbClr val="FFFFFF"/>
            </a:bgClr>
          </a:pattFill>
          <a:ln w="28575">
            <a:solidFill>
              <a:srgbClr val="777777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62000" tIns="288000" rIns="162000" anchor="ctr"/>
          <a:lstStyle/>
          <a:p>
            <a:pPr>
              <a:defRPr/>
            </a:pPr>
            <a: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Les objets </a:t>
            </a:r>
            <a:r>
              <a:rPr lang="fr-FR" sz="2000" smtClean="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actifs sont </a:t>
            </a:r>
            <a: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les </a:t>
            </a:r>
            <a:r>
              <a:rPr lang="fr-FR" sz="2000" smtClean="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instances en </a:t>
            </a:r>
            <a: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traits </a:t>
            </a:r>
            <a:r>
              <a:rPr lang="fr-FR" sz="2000" smtClean="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gras UML1.4) ou avec doubles barres (UML2) ou avec le stéréotype</a:t>
            </a:r>
            <a:br>
              <a:rPr lang="fr-FR" sz="2000" smtClean="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fr-FR" sz="2000" smtClean="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« active »</a:t>
            </a:r>
            <a:endParaRPr lang="fr-FR" sz="2000">
              <a:solidFill>
                <a:srgbClr val="302B5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</p:txBody>
      </p:sp>
      <p:cxnSp>
        <p:nvCxnSpPr>
          <p:cNvPr id="7195" name="AutoShape 32"/>
          <p:cNvCxnSpPr>
            <a:cxnSpLocks noChangeShapeType="1"/>
            <a:stCxn id="44057" idx="2"/>
            <a:endCxn id="44035" idx="0"/>
          </p:cNvCxnSpPr>
          <p:nvPr/>
        </p:nvCxnSpPr>
        <p:spPr bwMode="auto">
          <a:xfrm rot="5400000">
            <a:off x="1132094" y="3654197"/>
            <a:ext cx="1180634" cy="730241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7196" name="AutoShape 33"/>
          <p:cNvCxnSpPr>
            <a:cxnSpLocks noChangeShapeType="1"/>
            <a:stCxn id="44057" idx="3"/>
            <a:endCxn id="44036" idx="0"/>
          </p:cNvCxnSpPr>
          <p:nvPr/>
        </p:nvCxnSpPr>
        <p:spPr bwMode="auto">
          <a:xfrm>
            <a:off x="3675028" y="2464587"/>
            <a:ext cx="3513173" cy="921084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44067" name="AutoShape 35" descr="Quadrillage en pointillé"/>
          <p:cNvSpPr>
            <a:spLocks noChangeArrowheads="1"/>
          </p:cNvSpPr>
          <p:nvPr/>
        </p:nvSpPr>
        <p:spPr bwMode="auto">
          <a:xfrm>
            <a:off x="5219700" y="620713"/>
            <a:ext cx="2663825" cy="1879593"/>
          </a:xfrm>
          <a:prstGeom prst="foldedCorner">
            <a:avLst>
              <a:gd name="adj" fmla="val 10968"/>
            </a:avLst>
          </a:prstGeom>
          <a:pattFill prst="dotGrid">
            <a:fgClr>
              <a:schemeClr val="folHlink"/>
            </a:fgClr>
            <a:bgClr>
              <a:srgbClr val="FFFFFF"/>
            </a:bgClr>
          </a:pattFill>
          <a:ln w="28575">
            <a:solidFill>
              <a:srgbClr val="777777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62000" rIns="162000" anchor="ctr"/>
          <a:lstStyle/>
          <a:p>
            <a:pPr>
              <a:defRPr/>
            </a:pPr>
            <a: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Un « objet actif » est un objet qui encapsule son (ses) propre(s) fil(s) d’exécution</a:t>
            </a:r>
          </a:p>
        </p:txBody>
      </p:sp>
      <p:grpSp>
        <p:nvGrpSpPr>
          <p:cNvPr id="61" name="Groupe 60"/>
          <p:cNvGrpSpPr/>
          <p:nvPr/>
        </p:nvGrpSpPr>
        <p:grpSpPr>
          <a:xfrm>
            <a:off x="801661" y="4609634"/>
            <a:ext cx="1110355" cy="523220"/>
            <a:chOff x="801661" y="4609634"/>
            <a:chExt cx="1110355" cy="52322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54" name="Rectangle 3"/>
            <p:cNvSpPr>
              <a:spLocks noChangeArrowheads="1"/>
            </p:cNvSpPr>
            <p:nvPr/>
          </p:nvSpPr>
          <p:spPr bwMode="auto">
            <a:xfrm>
              <a:off x="801661" y="4609634"/>
              <a:ext cx="54660" cy="52322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anchor="ctr">
              <a:noAutofit/>
            </a:bodyPr>
            <a:lstStyle/>
            <a:p>
              <a:pPr algn="ctr">
                <a:defRPr/>
              </a:pPr>
              <a:endParaRPr lang="fr-FR" sz="2800" b="1" u="sng">
                <a:latin typeface="Calibri" pitchFamily="34" charset="0"/>
              </a:endParaRPr>
            </a:p>
          </p:txBody>
        </p:sp>
        <p:sp>
          <p:nvSpPr>
            <p:cNvPr id="44035" name="Rectangle 3"/>
            <p:cNvSpPr>
              <a:spLocks noChangeArrowheads="1"/>
            </p:cNvSpPr>
            <p:nvPr/>
          </p:nvSpPr>
          <p:spPr bwMode="auto">
            <a:xfrm>
              <a:off x="857224" y="4609634"/>
              <a:ext cx="1000132" cy="52322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anchor="ctr">
              <a:noAutofit/>
            </a:bodyPr>
            <a:lstStyle/>
            <a:p>
              <a:pPr algn="ctr">
                <a:defRPr/>
              </a:pPr>
              <a:r>
                <a:rPr lang="fr-FR" sz="2800" b="1" u="sng">
                  <a:latin typeface="Calibri" pitchFamily="34" charset="0"/>
                </a:rPr>
                <a:t>client</a:t>
              </a:r>
            </a:p>
          </p:txBody>
        </p:sp>
        <p:sp>
          <p:nvSpPr>
            <p:cNvPr id="44" name="Rectangle 3"/>
            <p:cNvSpPr>
              <a:spLocks noChangeArrowheads="1"/>
            </p:cNvSpPr>
            <p:nvPr/>
          </p:nvSpPr>
          <p:spPr bwMode="auto">
            <a:xfrm>
              <a:off x="1857356" y="4609634"/>
              <a:ext cx="54660" cy="523220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anchor="ctr">
              <a:noAutofit/>
            </a:bodyPr>
            <a:lstStyle/>
            <a:p>
              <a:pPr algn="ctr">
                <a:defRPr/>
              </a:pPr>
              <a:endParaRPr lang="fr-FR" sz="2800" b="1" u="sng">
                <a:latin typeface="Calibri" pitchFamily="34" charset="0"/>
              </a:endParaRPr>
            </a:p>
          </p:txBody>
        </p:sp>
      </p:grpSp>
      <p:cxnSp>
        <p:nvCxnSpPr>
          <p:cNvPr id="7177" name="AutoShape 8"/>
          <p:cNvCxnSpPr>
            <a:cxnSpLocks noChangeShapeType="1"/>
            <a:stCxn id="44" idx="3"/>
            <a:endCxn id="44039" idx="1"/>
          </p:cNvCxnSpPr>
          <p:nvPr/>
        </p:nvCxnSpPr>
        <p:spPr bwMode="auto">
          <a:xfrm>
            <a:off x="1912016" y="4871244"/>
            <a:ext cx="1342407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</p:spPr>
      </p:cxnSp>
      <p:sp>
        <p:nvSpPr>
          <p:cNvPr id="110" name="Espace réservé du numéro de diapositive 2"/>
          <p:cNvSpPr>
            <a:spLocks noGrp="1"/>
          </p:cNvSpPr>
          <p:nvPr>
            <p:ph type="sldNum" sz="quarter" idx="10"/>
          </p:nvPr>
        </p:nvSpPr>
        <p:spPr>
          <a:xfrm>
            <a:off x="8855075" y="188913"/>
            <a:ext cx="288925" cy="182562"/>
          </a:xfrm>
        </p:spPr>
        <p:txBody>
          <a:bodyPr/>
          <a:lstStyle/>
          <a:p>
            <a:pPr>
              <a:defRPr/>
            </a:pPr>
            <a:fld id="{925DA818-FCF6-40DC-89C6-BB45E83D3B61}" type="slidenum">
              <a:rPr lang="fr-FR"/>
              <a:pPr>
                <a:defRPr/>
              </a:pPr>
              <a:t>5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Abstraction des classes objets actifs</a:t>
            </a:r>
          </a:p>
        </p:txBody>
      </p:sp>
      <p:grpSp>
        <p:nvGrpSpPr>
          <p:cNvPr id="8196" name="Group 3"/>
          <p:cNvGrpSpPr>
            <a:grpSpLocks/>
          </p:cNvGrpSpPr>
          <p:nvPr/>
        </p:nvGrpSpPr>
        <p:grpSpPr bwMode="auto">
          <a:xfrm>
            <a:off x="1116013" y="4294188"/>
            <a:ext cx="1871662" cy="1871662"/>
            <a:chOff x="703" y="2705"/>
            <a:chExt cx="1179" cy="117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5060" name="Rectangle 4"/>
            <p:cNvSpPr>
              <a:spLocks noChangeArrowheads="1"/>
            </p:cNvSpPr>
            <p:nvPr/>
          </p:nvSpPr>
          <p:spPr bwMode="auto">
            <a:xfrm>
              <a:off x="703" y="2705"/>
              <a:ext cx="1179" cy="998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/>
            <a:lstStyle/>
            <a:p>
              <a:pPr algn="ctr">
                <a:defRPr/>
              </a:pPr>
              <a:r>
                <a:rPr lang="fr-FR" sz="2800" b="1">
                  <a:latin typeface="Calibri" pitchFamily="34" charset="0"/>
                </a:rPr>
                <a:t>Manager</a:t>
              </a:r>
            </a:p>
          </p:txBody>
        </p:sp>
        <p:sp>
          <p:nvSpPr>
            <p:cNvPr id="8219" name="Rectangle 5"/>
            <p:cNvSpPr>
              <a:spLocks noChangeArrowheads="1"/>
            </p:cNvSpPr>
            <p:nvPr/>
          </p:nvSpPr>
          <p:spPr bwMode="auto">
            <a:xfrm>
              <a:off x="703" y="3068"/>
              <a:ext cx="1179" cy="345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fr-FR" sz="2000" b="1">
                <a:latin typeface="Calibri" pitchFamily="34" charset="0"/>
              </a:endParaRPr>
            </a:p>
          </p:txBody>
        </p:sp>
        <p:sp>
          <p:nvSpPr>
            <p:cNvPr id="8220" name="Rectangle 6"/>
            <p:cNvSpPr>
              <a:spLocks noChangeArrowheads="1"/>
            </p:cNvSpPr>
            <p:nvPr/>
          </p:nvSpPr>
          <p:spPr bwMode="auto">
            <a:xfrm>
              <a:off x="703" y="3385"/>
              <a:ext cx="1179" cy="499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r>
                <a:rPr lang="fr-FR" sz="2000" b="1">
                  <a:latin typeface="Calibri" pitchFamily="34" charset="0"/>
                </a:rPr>
                <a:t>+calcul ()</a:t>
              </a:r>
            </a:p>
            <a:p>
              <a:r>
                <a:rPr lang="fr-FR" b="1">
                  <a:latin typeface="Calibri" pitchFamily="34" charset="0"/>
                </a:rPr>
                <a:t>#choixServeur ()</a:t>
              </a:r>
            </a:p>
          </p:txBody>
        </p:sp>
      </p:grpSp>
      <p:sp>
        <p:nvSpPr>
          <p:cNvPr id="8197" name="Text Box 7"/>
          <p:cNvSpPr txBox="1">
            <a:spLocks noChangeArrowheads="1"/>
          </p:cNvSpPr>
          <p:nvPr/>
        </p:nvSpPr>
        <p:spPr bwMode="auto">
          <a:xfrm>
            <a:off x="2165350" y="3357563"/>
            <a:ext cx="5334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client</a:t>
            </a:r>
          </a:p>
        </p:txBody>
      </p:sp>
      <p:sp>
        <p:nvSpPr>
          <p:cNvPr id="8198" name="Text Box 8"/>
          <p:cNvSpPr txBox="1">
            <a:spLocks noChangeArrowheads="1"/>
          </p:cNvSpPr>
          <p:nvPr/>
        </p:nvSpPr>
        <p:spPr bwMode="auto">
          <a:xfrm>
            <a:off x="5003800" y="4725988"/>
            <a:ext cx="7180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serveur</a:t>
            </a:r>
          </a:p>
        </p:txBody>
      </p:sp>
      <p:sp>
        <p:nvSpPr>
          <p:cNvPr id="45066" name="Rectangle 10"/>
          <p:cNvSpPr>
            <a:spLocks noChangeArrowheads="1"/>
          </p:cNvSpPr>
          <p:nvPr/>
        </p:nvSpPr>
        <p:spPr bwMode="auto">
          <a:xfrm>
            <a:off x="6011863" y="4149725"/>
            <a:ext cx="1800225" cy="2016125"/>
          </a:xfrm>
          <a:prstGeom prst="rect">
            <a:avLst/>
          </a:prstGeom>
          <a:solidFill>
            <a:srgbClr val="FFFFCC"/>
          </a:solidFill>
          <a:ln w="28575" algn="ctr">
            <a:solidFill>
              <a:schemeClr val="tx1"/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lIns="54000" rIns="54000"/>
          <a:lstStyle/>
          <a:p>
            <a:pPr algn="ctr">
              <a:lnSpc>
                <a:spcPct val="85000"/>
              </a:lnSpc>
              <a:defRPr/>
            </a:pPr>
            <a:r>
              <a:rPr lang="fr-FR" sz="2000" b="1">
                <a:latin typeface="Calibri" pitchFamily="34" charset="0"/>
              </a:rPr>
              <a:t>«active»</a:t>
            </a:r>
            <a:br>
              <a:rPr lang="fr-FR" sz="2000" b="1">
                <a:latin typeface="Calibri" pitchFamily="34" charset="0"/>
              </a:rPr>
            </a:br>
            <a:r>
              <a:rPr lang="fr-FR" sz="2800" b="1">
                <a:latin typeface="Calibri" pitchFamily="34" charset="0"/>
              </a:rPr>
              <a:t>Serveur</a:t>
            </a:r>
          </a:p>
        </p:txBody>
      </p:sp>
      <p:sp>
        <p:nvSpPr>
          <p:cNvPr id="8200" name="Rectangle 11"/>
          <p:cNvSpPr>
            <a:spLocks noChangeArrowheads="1"/>
          </p:cNvSpPr>
          <p:nvPr/>
        </p:nvSpPr>
        <p:spPr bwMode="auto">
          <a:xfrm>
            <a:off x="6011863" y="4868863"/>
            <a:ext cx="1800225" cy="549275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 sz="2000" b="1">
              <a:latin typeface="Calibri" pitchFamily="34" charset="0"/>
            </a:endParaRPr>
          </a:p>
        </p:txBody>
      </p:sp>
      <p:sp>
        <p:nvSpPr>
          <p:cNvPr id="8201" name="Rectangle 12"/>
          <p:cNvSpPr>
            <a:spLocks noChangeArrowheads="1"/>
          </p:cNvSpPr>
          <p:nvPr/>
        </p:nvSpPr>
        <p:spPr bwMode="auto">
          <a:xfrm>
            <a:off x="6011863" y="5373688"/>
            <a:ext cx="1800225" cy="792162"/>
          </a:xfrm>
          <a:prstGeom prst="rect">
            <a:avLst/>
          </a:prstGeom>
          <a:solidFill>
            <a:srgbClr val="FFFFCC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r>
              <a:rPr lang="fr-FR" sz="2000" b="1">
                <a:latin typeface="Calibri" pitchFamily="34" charset="0"/>
              </a:rPr>
              <a:t>+batch</a:t>
            </a:r>
            <a:r>
              <a:rPr lang="fr-FR" b="1">
                <a:latin typeface="Calibri" pitchFamily="34" charset="0"/>
              </a:rPr>
              <a:t> ()</a:t>
            </a:r>
          </a:p>
        </p:txBody>
      </p:sp>
      <p:cxnSp>
        <p:nvCxnSpPr>
          <p:cNvPr id="8202" name="AutoShape 13"/>
          <p:cNvCxnSpPr>
            <a:cxnSpLocks noChangeShapeType="1"/>
            <a:stCxn id="8219" idx="3"/>
            <a:endCxn id="8200" idx="1"/>
          </p:cNvCxnSpPr>
          <p:nvPr/>
        </p:nvCxnSpPr>
        <p:spPr bwMode="auto">
          <a:xfrm flipV="1">
            <a:off x="3001963" y="5143500"/>
            <a:ext cx="2995612" cy="1588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8203" name="Text Box 14"/>
          <p:cNvSpPr txBox="1">
            <a:spLocks noChangeArrowheads="1"/>
          </p:cNvSpPr>
          <p:nvPr/>
        </p:nvSpPr>
        <p:spPr bwMode="auto">
          <a:xfrm>
            <a:off x="5580063" y="5267325"/>
            <a:ext cx="17953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800" b="1">
                <a:latin typeface="Calibri" pitchFamily="34" charset="0"/>
                <a:sym typeface="Wingdings" pitchFamily="2" charset="2"/>
              </a:rPr>
              <a:t>*</a:t>
            </a:r>
          </a:p>
        </p:txBody>
      </p:sp>
      <p:sp>
        <p:nvSpPr>
          <p:cNvPr id="8204" name="Text Box 15"/>
          <p:cNvSpPr txBox="1">
            <a:spLocks noChangeArrowheads="1"/>
          </p:cNvSpPr>
          <p:nvPr/>
        </p:nvSpPr>
        <p:spPr bwMode="auto">
          <a:xfrm>
            <a:off x="3094038" y="5302250"/>
            <a:ext cx="1170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1</a:t>
            </a:r>
          </a:p>
        </p:txBody>
      </p:sp>
      <p:sp>
        <p:nvSpPr>
          <p:cNvPr id="8205" name="Text Box 16"/>
          <p:cNvSpPr txBox="1">
            <a:spLocks noChangeArrowheads="1"/>
          </p:cNvSpPr>
          <p:nvPr/>
        </p:nvSpPr>
        <p:spPr bwMode="auto">
          <a:xfrm>
            <a:off x="3094038" y="4725988"/>
            <a:ext cx="842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manager</a:t>
            </a:r>
          </a:p>
        </p:txBody>
      </p:sp>
      <p:sp>
        <p:nvSpPr>
          <p:cNvPr id="8206" name="Text Box 17"/>
          <p:cNvSpPr txBox="1">
            <a:spLocks noChangeArrowheads="1"/>
          </p:cNvSpPr>
          <p:nvPr/>
        </p:nvSpPr>
        <p:spPr bwMode="auto">
          <a:xfrm>
            <a:off x="2195513" y="3933825"/>
            <a:ext cx="842282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manager</a:t>
            </a:r>
          </a:p>
        </p:txBody>
      </p:sp>
      <p:grpSp>
        <p:nvGrpSpPr>
          <p:cNvPr id="40" name="Groupe 39"/>
          <p:cNvGrpSpPr/>
          <p:nvPr/>
        </p:nvGrpSpPr>
        <p:grpSpPr>
          <a:xfrm>
            <a:off x="1071538" y="1928802"/>
            <a:ext cx="1928826" cy="1296987"/>
            <a:chOff x="1000100" y="1928802"/>
            <a:chExt cx="1928826" cy="129698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8211" name="Rectangle 26"/>
            <p:cNvSpPr>
              <a:spLocks noChangeArrowheads="1"/>
            </p:cNvSpPr>
            <p:nvPr/>
          </p:nvSpPr>
          <p:spPr bwMode="auto">
            <a:xfrm>
              <a:off x="1000100" y="1928802"/>
              <a:ext cx="1928826" cy="1296987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/>
            <a:lstStyle/>
            <a:p>
              <a:pPr algn="ctr">
                <a:defRPr/>
              </a:pPr>
              <a:endParaRPr lang="fr-FR" sz="2800" b="1">
                <a:latin typeface="Calibri" pitchFamily="34" charset="0"/>
              </a:endParaRPr>
            </a:p>
          </p:txBody>
        </p:sp>
        <p:grpSp>
          <p:nvGrpSpPr>
            <p:cNvPr id="8207" name="Group 18"/>
            <p:cNvGrpSpPr>
              <a:grpSpLocks/>
            </p:cNvGrpSpPr>
            <p:nvPr/>
          </p:nvGrpSpPr>
          <p:grpSpPr bwMode="auto">
            <a:xfrm>
              <a:off x="1071538" y="1928802"/>
              <a:ext cx="1800225" cy="1296987"/>
              <a:chOff x="703" y="1207"/>
              <a:chExt cx="1134" cy="817"/>
            </a:xfrm>
          </p:grpSpPr>
          <p:sp>
            <p:nvSpPr>
              <p:cNvPr id="45075" name="Rectangle 19"/>
              <p:cNvSpPr>
                <a:spLocks noChangeArrowheads="1"/>
              </p:cNvSpPr>
              <p:nvPr/>
            </p:nvSpPr>
            <p:spPr bwMode="auto">
              <a:xfrm>
                <a:off x="703" y="1207"/>
                <a:ext cx="1134" cy="408"/>
              </a:xfrm>
              <a:prstGeom prst="rect">
                <a:avLst/>
              </a:prstGeom>
              <a:solidFill>
                <a:srgbClr val="FFFFCC"/>
              </a:solidFill>
              <a:ln w="28575" algn="ctr">
                <a:solidFill>
                  <a:schemeClr val="tx1"/>
                </a:solidFill>
                <a:miter lim="800000"/>
                <a:headEnd/>
                <a:tailEnd/>
              </a:ln>
              <a:effectLst>
                <a:outerShdw dist="35921" dir="2700000" algn="ctr" rotWithShape="0">
                  <a:schemeClr val="folHlink">
                    <a:alpha val="50000"/>
                  </a:schemeClr>
                </a:outerShdw>
              </a:effectLst>
            </p:spPr>
            <p:txBody>
              <a:bodyPr wrap="none"/>
              <a:lstStyle/>
              <a:p>
                <a:pPr algn="ctr">
                  <a:defRPr/>
                </a:pPr>
                <a:r>
                  <a:rPr lang="fr-FR" sz="2800" b="1">
                    <a:latin typeface="Calibri" pitchFamily="34" charset="0"/>
                  </a:rPr>
                  <a:t>Client</a:t>
                </a:r>
              </a:p>
            </p:txBody>
          </p:sp>
          <p:sp>
            <p:nvSpPr>
              <p:cNvPr id="8216" name="Rectangle 20"/>
              <p:cNvSpPr>
                <a:spLocks noChangeArrowheads="1"/>
              </p:cNvSpPr>
              <p:nvPr/>
            </p:nvSpPr>
            <p:spPr bwMode="auto">
              <a:xfrm>
                <a:off x="703" y="1615"/>
                <a:ext cx="1134" cy="136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 sz="2000" b="1">
                  <a:latin typeface="Calibri" pitchFamily="34" charset="0"/>
                </a:endParaRPr>
              </a:p>
            </p:txBody>
          </p:sp>
          <p:sp>
            <p:nvSpPr>
              <p:cNvPr id="8217" name="Rectangle 21"/>
              <p:cNvSpPr>
                <a:spLocks noChangeArrowheads="1"/>
              </p:cNvSpPr>
              <p:nvPr/>
            </p:nvSpPr>
            <p:spPr bwMode="auto">
              <a:xfrm>
                <a:off x="703" y="1751"/>
                <a:ext cx="1134" cy="273"/>
              </a:xfrm>
              <a:prstGeom prst="rect">
                <a:avLst/>
              </a:prstGeom>
              <a:solidFill>
                <a:srgbClr val="FFFFCC"/>
              </a:solidFill>
              <a:ln w="2857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fr-FR" sz="2000" b="1">
                  <a:latin typeface="Calibri" pitchFamily="34" charset="0"/>
                </a:endParaRPr>
              </a:p>
            </p:txBody>
          </p:sp>
        </p:grpSp>
      </p:grpSp>
      <p:cxnSp>
        <p:nvCxnSpPr>
          <p:cNvPr id="8208" name="AutoShape 22"/>
          <p:cNvCxnSpPr>
            <a:cxnSpLocks noChangeShapeType="1"/>
            <a:stCxn id="8217" idx="2"/>
            <a:endCxn id="45060" idx="0"/>
          </p:cNvCxnSpPr>
          <p:nvPr/>
        </p:nvCxnSpPr>
        <p:spPr bwMode="auto">
          <a:xfrm rot="16200000" flipH="1">
            <a:off x="1513267" y="3755610"/>
            <a:ext cx="1068399" cy="8755"/>
          </a:xfrm>
          <a:prstGeom prst="straightConnector1">
            <a:avLst/>
          </a:prstGeom>
          <a:noFill/>
          <a:ln w="28575">
            <a:solidFill>
              <a:schemeClr val="tx1"/>
            </a:solidFill>
            <a:round/>
            <a:headEnd/>
            <a:tailEnd type="arrow" w="lg" len="lg"/>
          </a:ln>
        </p:spPr>
      </p:cxnSp>
      <p:sp>
        <p:nvSpPr>
          <p:cNvPr id="8209" name="Text Box 23"/>
          <p:cNvSpPr txBox="1">
            <a:spLocks noChangeArrowheads="1"/>
          </p:cNvSpPr>
          <p:nvPr/>
        </p:nvSpPr>
        <p:spPr bwMode="auto">
          <a:xfrm>
            <a:off x="1692275" y="3933825"/>
            <a:ext cx="11702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b="1">
                <a:latin typeface="Calibri" pitchFamily="34" charset="0"/>
              </a:rPr>
              <a:t>1</a:t>
            </a:r>
          </a:p>
        </p:txBody>
      </p:sp>
      <p:sp>
        <p:nvSpPr>
          <p:cNvPr id="8210" name="Text Box 24"/>
          <p:cNvSpPr txBox="1">
            <a:spLocks noChangeArrowheads="1"/>
          </p:cNvSpPr>
          <p:nvPr/>
        </p:nvSpPr>
        <p:spPr bwMode="auto">
          <a:xfrm>
            <a:off x="1692275" y="3284538"/>
            <a:ext cx="179536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fr-FR" sz="2800" b="1">
                <a:latin typeface="Calibri" pitchFamily="34" charset="0"/>
                <a:sym typeface="Wingdings" pitchFamily="2" charset="2"/>
              </a:rPr>
              <a:t>*</a:t>
            </a:r>
          </a:p>
        </p:txBody>
      </p:sp>
      <p:sp>
        <p:nvSpPr>
          <p:cNvPr id="45084" name="AutoShape 28" descr="Quadrillage en pointillé"/>
          <p:cNvSpPr>
            <a:spLocks noChangeArrowheads="1"/>
          </p:cNvSpPr>
          <p:nvPr/>
        </p:nvSpPr>
        <p:spPr bwMode="auto">
          <a:xfrm>
            <a:off x="3635375" y="1773238"/>
            <a:ext cx="2735263" cy="1944687"/>
          </a:xfrm>
          <a:prstGeom prst="foldedCorner">
            <a:avLst>
              <a:gd name="adj" fmla="val 15213"/>
            </a:avLst>
          </a:prstGeom>
          <a:pattFill prst="dotGrid">
            <a:fgClr>
              <a:schemeClr val="folHlink"/>
            </a:fgClr>
            <a:bgClr>
              <a:srgbClr val="FFFFFF"/>
            </a:bgClr>
          </a:pattFill>
          <a:ln w="28575">
            <a:solidFill>
              <a:srgbClr val="777777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62000" rIns="162000" anchor="ctr"/>
          <a:lstStyle/>
          <a:p>
            <a:pPr>
              <a:defRPr/>
            </a:pPr>
            <a: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UML: aucune</a:t>
            </a:r>
          </a:p>
          <a:p>
            <a:pPr>
              <a:defRPr/>
            </a:pPr>
            <a: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hypothèse sur le</a:t>
            </a:r>
          </a:p>
          <a:p>
            <a:pPr>
              <a:defRPr/>
            </a:pPr>
            <a: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modèle d’exécution</a:t>
            </a:r>
            <a:b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ni l’implémentation</a:t>
            </a:r>
            <a:b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</a:br>
            <a: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d’un objet actif</a:t>
            </a:r>
          </a:p>
        </p:txBody>
      </p:sp>
      <p:cxnSp>
        <p:nvCxnSpPr>
          <p:cNvPr id="8213" name="AutoShape 29"/>
          <p:cNvCxnSpPr>
            <a:cxnSpLocks noChangeShapeType="1"/>
            <a:stCxn id="45084" idx="1"/>
            <a:endCxn id="8211" idx="3"/>
          </p:cNvCxnSpPr>
          <p:nvPr/>
        </p:nvCxnSpPr>
        <p:spPr bwMode="auto">
          <a:xfrm rot="10800000">
            <a:off x="3000365" y="2577296"/>
            <a:ext cx="635011" cy="168286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cxnSp>
        <p:nvCxnSpPr>
          <p:cNvPr id="8214" name="AutoShape 30"/>
          <p:cNvCxnSpPr>
            <a:cxnSpLocks noChangeShapeType="1"/>
            <a:stCxn id="45084" idx="3"/>
            <a:endCxn id="45066" idx="0"/>
          </p:cNvCxnSpPr>
          <p:nvPr/>
        </p:nvCxnSpPr>
        <p:spPr bwMode="auto">
          <a:xfrm>
            <a:off x="6384925" y="2746375"/>
            <a:ext cx="527050" cy="1389063"/>
          </a:xfrm>
          <a:prstGeom prst="straightConnector1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</p:cxnSp>
      <p:sp>
        <p:nvSpPr>
          <p:cNvPr id="41" name="Espace réservé du numéro de diapositive 2"/>
          <p:cNvSpPr>
            <a:spLocks noGrp="1"/>
          </p:cNvSpPr>
          <p:nvPr>
            <p:ph type="sldNum" sz="quarter" idx="10"/>
          </p:nvPr>
        </p:nvSpPr>
        <p:spPr>
          <a:xfrm>
            <a:off x="8855075" y="188913"/>
            <a:ext cx="288925" cy="182562"/>
          </a:xfrm>
        </p:spPr>
        <p:txBody>
          <a:bodyPr/>
          <a:lstStyle/>
          <a:p>
            <a:pPr>
              <a:defRPr/>
            </a:pPr>
            <a:fld id="{925DA818-FCF6-40DC-89C6-BB45E83D3B61}" type="slidenum">
              <a:rPr lang="fr-FR"/>
              <a:pPr>
                <a:defRPr/>
              </a:pPr>
              <a:t>6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numéro de diapositive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838269AB-52DC-4B60-9FE0-6017B642DC3E}" type="slidenum">
              <a:rPr lang="fr-FR"/>
              <a:pPr>
                <a:defRPr/>
              </a:pPr>
              <a:t>7</a:t>
            </a:fld>
            <a:endParaRPr lang="fr-FR"/>
          </a:p>
        </p:txBody>
      </p:sp>
      <p:sp>
        <p:nvSpPr>
          <p:cNvPr id="37895" name="Rectangle 7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Notions à transposer</a:t>
            </a:r>
          </a:p>
        </p:txBody>
      </p:sp>
      <p:sp>
        <p:nvSpPr>
          <p:cNvPr id="37896" name="Rectangle 8"/>
          <p:cNvSpPr>
            <a:spLocks noGrp="1" noChangeArrowheads="1"/>
          </p:cNvSpPr>
          <p:nvPr>
            <p:ph type="body" sz="half" idx="1"/>
          </p:nvPr>
        </p:nvSpPr>
        <p:spPr>
          <a:xfrm>
            <a:off x="684213" y="1357298"/>
            <a:ext cx="3816350" cy="5167327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fr-FR" sz="2000" smtClean="0"/>
              <a:t>Tâche (Thread)</a:t>
            </a:r>
          </a:p>
          <a:p>
            <a:pPr lvl="1" eaLnBrk="1" hangingPunct="1">
              <a:defRPr/>
            </a:pPr>
            <a:r>
              <a:rPr lang="fr-FR" sz="1800" smtClean="0"/>
              <a:t>Création, lancement</a:t>
            </a:r>
          </a:p>
          <a:p>
            <a:pPr lvl="1" eaLnBrk="1" hangingPunct="1">
              <a:defRPr/>
            </a:pPr>
            <a:r>
              <a:rPr lang="fr-FR" sz="1800" smtClean="0"/>
              <a:t>Endormissement, suspension</a:t>
            </a:r>
          </a:p>
          <a:p>
            <a:pPr lvl="1" eaLnBrk="1" hangingPunct="1">
              <a:defRPr/>
            </a:pPr>
            <a:r>
              <a:rPr lang="fr-FR" sz="1800" smtClean="0"/>
              <a:t>Arrêt, destruction</a:t>
            </a:r>
          </a:p>
          <a:p>
            <a:pPr lvl="1" eaLnBrk="1" hangingPunct="1">
              <a:defRPr/>
            </a:pPr>
            <a:r>
              <a:rPr lang="fr-FR" sz="1800" smtClean="0"/>
              <a:t>Attente d’arrêt (join)</a:t>
            </a:r>
            <a:endParaRPr lang="fr-FR" sz="2000" smtClean="0"/>
          </a:p>
          <a:p>
            <a:pPr eaLnBrk="1" hangingPunct="1">
              <a:spcBef>
                <a:spcPts val="1200"/>
              </a:spcBef>
              <a:defRPr/>
            </a:pPr>
            <a:r>
              <a:rPr lang="fr-FR" sz="2000" smtClean="0"/>
              <a:t>Mutex</a:t>
            </a:r>
          </a:p>
          <a:p>
            <a:pPr lvl="1" eaLnBrk="1" hangingPunct="1">
              <a:defRPr/>
            </a:pPr>
            <a:r>
              <a:rPr lang="fr-FR" sz="1800" smtClean="0"/>
              <a:t>Création, destruction</a:t>
            </a:r>
          </a:p>
          <a:p>
            <a:pPr lvl="1" eaLnBrk="1" hangingPunct="1">
              <a:defRPr/>
            </a:pPr>
            <a:r>
              <a:rPr lang="fr-FR" sz="1800" smtClean="0"/>
              <a:t>Types (simple, récursif…)</a:t>
            </a:r>
          </a:p>
          <a:p>
            <a:pPr lvl="1" eaLnBrk="1" hangingPunct="1">
              <a:defRPr/>
            </a:pPr>
            <a:r>
              <a:rPr lang="fr-FR" sz="1800" smtClean="0"/>
              <a:t>Prise et rendu de jeton</a:t>
            </a:r>
          </a:p>
          <a:p>
            <a:pPr lvl="1" eaLnBrk="1" hangingPunct="1">
              <a:defRPr/>
            </a:pPr>
            <a:r>
              <a:rPr lang="fr-FR" sz="1800" smtClean="0"/>
              <a:t>Rendu automatique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fr-FR" sz="2000" smtClean="0"/>
              <a:t>Condition</a:t>
            </a:r>
          </a:p>
          <a:p>
            <a:pPr lvl="1" eaLnBrk="1" hangingPunct="1">
              <a:defRPr/>
            </a:pPr>
            <a:r>
              <a:rPr lang="fr-FR" sz="1800" smtClean="0"/>
              <a:t>Association avec Mutex</a:t>
            </a:r>
          </a:p>
          <a:p>
            <a:pPr lvl="1" eaLnBrk="1" hangingPunct="1">
              <a:defRPr/>
            </a:pPr>
            <a:r>
              <a:rPr lang="fr-FR" sz="1800" smtClean="0"/>
              <a:t>Attente et notification</a:t>
            </a:r>
          </a:p>
          <a:p>
            <a:pPr lvl="1" eaLnBrk="1" hangingPunct="1">
              <a:defRPr/>
            </a:pPr>
            <a:r>
              <a:rPr lang="fr-FR" sz="1800" smtClean="0"/>
              <a:t>Timeout</a:t>
            </a:r>
          </a:p>
        </p:txBody>
      </p:sp>
      <p:sp>
        <p:nvSpPr>
          <p:cNvPr id="37897" name="Rectangle 9"/>
          <p:cNvSpPr>
            <a:spLocks noGrp="1" noChangeArrowheads="1"/>
          </p:cNvSpPr>
          <p:nvPr>
            <p:ph type="body" sz="half" idx="2"/>
          </p:nvPr>
        </p:nvSpPr>
        <p:spPr>
          <a:xfrm>
            <a:off x="4643438" y="1357298"/>
            <a:ext cx="4214842" cy="5167327"/>
          </a:xfrm>
        </p:spPr>
        <p:txBody>
          <a:bodyPr/>
          <a:lstStyle/>
          <a:p>
            <a:pPr eaLnBrk="1" hangingPunct="1">
              <a:spcBef>
                <a:spcPts val="1200"/>
              </a:spcBef>
              <a:defRPr/>
            </a:pPr>
            <a:r>
              <a:rPr lang="fr-FR" sz="2000" smtClean="0"/>
              <a:t>Sémaphore</a:t>
            </a:r>
          </a:p>
          <a:p>
            <a:pPr lvl="1" eaLnBrk="1" hangingPunct="1">
              <a:defRPr/>
            </a:pPr>
            <a:r>
              <a:rPr lang="fr-FR" sz="1800" smtClean="0"/>
              <a:t>Binaire, à compte</a:t>
            </a:r>
          </a:p>
          <a:p>
            <a:pPr lvl="1" eaLnBrk="1" hangingPunct="1">
              <a:defRPr/>
            </a:pPr>
            <a:r>
              <a:rPr lang="fr-FR" sz="1800" smtClean="0"/>
              <a:t>Conditions initiales</a:t>
            </a:r>
          </a:p>
          <a:p>
            <a:pPr lvl="1" eaLnBrk="1" hangingPunct="1">
              <a:defRPr/>
            </a:pPr>
            <a:r>
              <a:rPr lang="fr-FR" sz="1800" smtClean="0"/>
              <a:t>Prise et rendu de jetons</a:t>
            </a:r>
          </a:p>
          <a:p>
            <a:pPr lvl="1" eaLnBrk="1" hangingPunct="1">
              <a:defRPr/>
            </a:pPr>
            <a:r>
              <a:rPr lang="fr-FR" sz="1800" smtClean="0"/>
              <a:t>Timeout</a:t>
            </a:r>
          </a:p>
          <a:p>
            <a:pPr eaLnBrk="1" hangingPunct="1">
              <a:spcBef>
                <a:spcPts val="1200"/>
              </a:spcBef>
              <a:defRPr/>
            </a:pPr>
            <a:r>
              <a:rPr lang="fr-FR" sz="2000" smtClean="0"/>
              <a:t>Communication</a:t>
            </a:r>
          </a:p>
          <a:p>
            <a:pPr lvl="1" eaLnBrk="1" hangingPunct="1">
              <a:defRPr/>
            </a:pPr>
            <a:r>
              <a:rPr lang="fr-FR" sz="1800" smtClean="0"/>
              <a:t>Asynchrone (file d’attente)</a:t>
            </a:r>
          </a:p>
          <a:p>
            <a:pPr lvl="1" eaLnBrk="1" hangingPunct="1">
              <a:defRPr/>
            </a:pPr>
            <a:r>
              <a:rPr lang="fr-FR" sz="1800" smtClean="0"/>
              <a:t>Synchronisation différée</a:t>
            </a:r>
          </a:p>
          <a:p>
            <a:pPr lvl="1" eaLnBrk="1" hangingPunct="1">
              <a:defRPr/>
            </a:pPr>
            <a:r>
              <a:rPr lang="fr-FR" sz="1800" smtClean="0"/>
              <a:t>À distance</a:t>
            </a:r>
          </a:p>
          <a:p>
            <a:pPr lvl="1" eaLnBrk="1" hangingPunct="1">
              <a:defRPr/>
            </a:pPr>
            <a:r>
              <a:rPr lang="fr-FR" sz="1800" smtClean="0"/>
              <a:t>Broadcast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65A81ED-4CDD-4B6F-ADB6-ADA287B451DC}" type="slidenum">
              <a:rPr lang="fr-FR"/>
              <a:pPr>
                <a:defRPr/>
              </a:pPr>
              <a:t>8</a:t>
            </a:fld>
            <a:endParaRPr lang="fr-FR"/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La notion d’objet actif</a:t>
            </a:r>
          </a:p>
        </p:txBody>
      </p:sp>
      <p:sp>
        <p:nvSpPr>
          <p:cNvPr id="389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fr-FR" smtClean="0"/>
              <a:t>Fusion entre objet et tâche</a:t>
            </a:r>
          </a:p>
          <a:p>
            <a:pPr lvl="1" eaLnBrk="1" hangingPunct="1">
              <a:defRPr/>
            </a:pPr>
            <a:r>
              <a:rPr lang="fr-FR" smtClean="0"/>
              <a:t>Modèle d’exécution</a:t>
            </a:r>
          </a:p>
          <a:p>
            <a:pPr lvl="2" eaLnBrk="1" hangingPunct="1">
              <a:defRPr/>
            </a:pPr>
            <a:r>
              <a:rPr lang="fr-FR" smtClean="0"/>
              <a:t>monotâche</a:t>
            </a:r>
          </a:p>
          <a:p>
            <a:pPr lvl="2" eaLnBrk="1" hangingPunct="1">
              <a:defRPr/>
            </a:pPr>
            <a:r>
              <a:rPr lang="fr-FR" smtClean="0"/>
              <a:t>multitâche (une par opération)</a:t>
            </a:r>
          </a:p>
          <a:p>
            <a:pPr lvl="1" eaLnBrk="1" hangingPunct="1">
              <a:defRPr/>
            </a:pPr>
            <a:r>
              <a:rPr lang="fr-FR" smtClean="0"/>
              <a:t>Appel d’opération asynchrone</a:t>
            </a:r>
          </a:p>
          <a:p>
            <a:pPr lvl="1" eaLnBrk="1" hangingPunct="1">
              <a:defRPr/>
            </a:pPr>
            <a:r>
              <a:rPr lang="fr-FR" smtClean="0"/>
              <a:t>Appel d’opération à distance</a:t>
            </a:r>
          </a:p>
          <a:p>
            <a:pPr eaLnBrk="1" hangingPunct="1">
              <a:defRPr/>
            </a:pPr>
            <a:endParaRPr lang="fr-FR" sz="1400" smtClean="0"/>
          </a:p>
          <a:p>
            <a:pPr eaLnBrk="1" hangingPunct="1">
              <a:defRPr/>
            </a:pPr>
            <a:r>
              <a:rPr lang="fr-FR" smtClean="0"/>
              <a:t>En pratique:</a:t>
            </a:r>
          </a:p>
          <a:p>
            <a:pPr lvl="1" eaLnBrk="1" hangingPunct="1">
              <a:defRPr/>
            </a:pPr>
            <a:r>
              <a:rPr lang="fr-FR" smtClean="0"/>
              <a:t>La classe dérive d’une classe « Thread »</a:t>
            </a:r>
            <a:br>
              <a:rPr lang="fr-FR" smtClean="0"/>
            </a:br>
            <a:r>
              <a:rPr lang="fr-FR" sz="1600" smtClean="0"/>
              <a:t>(ou implémente une interface </a:t>
            </a:r>
            <a:r>
              <a:rPr lang="fr-FR" sz="1600" i="1" smtClean="0"/>
              <a:t>ad hoc</a:t>
            </a:r>
            <a:r>
              <a:rPr lang="fr-FR" sz="1600" smtClean="0"/>
              <a:t> comme l’interface Runnable en Java)</a:t>
            </a:r>
            <a:endParaRPr lang="fr-FR" sz="1300" smtClean="0"/>
          </a:p>
          <a:p>
            <a:pPr lvl="1" eaLnBrk="1" hangingPunct="1">
              <a:defRPr/>
            </a:pPr>
            <a:r>
              <a:rPr lang="fr-FR" smtClean="0"/>
              <a:t>Met en œuvre une file d’attente de requêtes d’exécution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65" name="AutoShape 37" descr="Quadrillage en pointillé"/>
          <p:cNvSpPr>
            <a:spLocks noChangeArrowheads="1"/>
          </p:cNvSpPr>
          <p:nvPr/>
        </p:nvSpPr>
        <p:spPr bwMode="auto">
          <a:xfrm flipV="1">
            <a:off x="5148263" y="1630362"/>
            <a:ext cx="3311525" cy="1012819"/>
          </a:xfrm>
          <a:prstGeom prst="foldedCorner">
            <a:avLst>
              <a:gd name="adj" fmla="val 11074"/>
            </a:avLst>
          </a:prstGeom>
          <a:pattFill prst="dotGrid">
            <a:fgClr>
              <a:schemeClr val="folHlink"/>
            </a:fgClr>
            <a:bgClr>
              <a:srgbClr val="FFFFFF"/>
            </a:bgClr>
          </a:pattFill>
          <a:ln w="19050">
            <a:solidFill>
              <a:srgbClr val="777777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rot="10800000" wrap="none" tIns="72000" bIns="72000" anchor="b"/>
          <a:lstStyle/>
          <a:p>
            <a:pPr>
              <a:defRPr/>
            </a:pPr>
            <a:r>
              <a:rPr lang="fr-FR" b="1">
                <a:latin typeface="Courier New" pitchFamily="49" charset="0"/>
              </a:rPr>
              <a:t>prio = _prio;</a:t>
            </a:r>
          </a:p>
          <a:p>
            <a:pPr>
              <a:defRPr/>
            </a:pPr>
            <a:r>
              <a:rPr lang="fr-FR" b="1">
                <a:latin typeface="Courier New" pitchFamily="49" charset="0"/>
              </a:rPr>
              <a:t>stackSize = _stackSize; </a:t>
            </a:r>
          </a:p>
        </p:txBody>
      </p:sp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fr-FR" smtClean="0"/>
              <a:t>Exemple de classe Thread</a:t>
            </a:r>
            <a:endParaRPr lang="fr-FR" smtClean="0">
              <a:sym typeface="Symbol" pitchFamily="18" charset="2"/>
            </a:endParaRPr>
          </a:p>
        </p:txBody>
      </p:sp>
      <p:grpSp>
        <p:nvGrpSpPr>
          <p:cNvPr id="14" name="Groupe 13"/>
          <p:cNvGrpSpPr/>
          <p:nvPr/>
        </p:nvGrpSpPr>
        <p:grpSpPr>
          <a:xfrm>
            <a:off x="1042988" y="1916113"/>
            <a:ext cx="3962400" cy="4249737"/>
            <a:chOff x="1042988" y="1916113"/>
            <a:chExt cx="3962400" cy="4249737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grpSpPr>
        <p:sp>
          <p:nvSpPr>
            <p:cNvPr id="48155" name="Rectangle 27"/>
            <p:cNvSpPr>
              <a:spLocks noChangeArrowheads="1"/>
            </p:cNvSpPr>
            <p:nvPr/>
          </p:nvSpPr>
          <p:spPr bwMode="auto">
            <a:xfrm>
              <a:off x="1042988" y="1916113"/>
              <a:ext cx="3962400" cy="792162"/>
            </a:xfrm>
            <a:prstGeom prst="rect">
              <a:avLst/>
            </a:prstGeom>
            <a:solidFill>
              <a:srgbClr val="FFFFCC"/>
            </a:solidFill>
            <a:ln w="28575" algn="ctr">
              <a:solidFill>
                <a:schemeClr val="tx1"/>
              </a:solidFill>
              <a:miter lim="800000"/>
              <a:headEnd/>
              <a:tailEnd/>
            </a:ln>
            <a:effectLst>
              <a:outerShdw dist="35921" dir="2700000" algn="ctr" rotWithShape="0">
                <a:schemeClr val="folHlink">
                  <a:alpha val="50000"/>
                </a:schemeClr>
              </a:outerShdw>
            </a:effectLst>
          </p:spPr>
          <p:txBody>
            <a:bodyPr wrap="none" lIns="54000" rIns="54000"/>
            <a:lstStyle/>
            <a:p>
              <a:pPr algn="ctr">
                <a:lnSpc>
                  <a:spcPct val="85000"/>
                </a:lnSpc>
                <a:defRPr/>
              </a:pPr>
              <a:r>
                <a:rPr lang="fr-FR" sz="2000" b="1">
                  <a:latin typeface="Calibri" pitchFamily="34" charset="0"/>
                </a:rPr>
                <a:t>« abstract »</a:t>
              </a:r>
              <a:br>
                <a:rPr lang="fr-FR" sz="2000" b="1">
                  <a:latin typeface="Calibri" pitchFamily="34" charset="0"/>
                </a:rPr>
              </a:br>
              <a:r>
                <a:rPr lang="fr-FR" sz="2800" b="1">
                  <a:latin typeface="Calibri" pitchFamily="34" charset="0"/>
                </a:rPr>
                <a:t>Thread</a:t>
              </a:r>
            </a:p>
          </p:txBody>
        </p:sp>
        <p:sp>
          <p:nvSpPr>
            <p:cNvPr id="12294" name="Rectangle 28"/>
            <p:cNvSpPr>
              <a:spLocks noChangeArrowheads="1"/>
            </p:cNvSpPr>
            <p:nvPr/>
          </p:nvSpPr>
          <p:spPr bwMode="auto">
            <a:xfrm>
              <a:off x="1042988" y="2708275"/>
              <a:ext cx="3962400" cy="792163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r>
                <a:rPr lang="fr-FR" sz="2000" b="1" smtClean="0">
                  <a:latin typeface="Calibri" pitchFamily="34" charset="0"/>
                </a:rPr>
                <a:t># prio</a:t>
              </a:r>
              <a:r>
                <a:rPr lang="fr-FR" sz="2000" b="1">
                  <a:latin typeface="Calibri" pitchFamily="34" charset="0"/>
                </a:rPr>
                <a:t>: int</a:t>
              </a:r>
            </a:p>
            <a:p>
              <a:r>
                <a:rPr lang="fr-FR" sz="2000" b="1" smtClean="0">
                  <a:latin typeface="Calibri" pitchFamily="34" charset="0"/>
                </a:rPr>
                <a:t># stackSize</a:t>
              </a:r>
              <a:r>
                <a:rPr lang="fr-FR" sz="2000" b="1">
                  <a:latin typeface="Calibri" pitchFamily="34" charset="0"/>
                </a:rPr>
                <a:t>: int</a:t>
              </a:r>
            </a:p>
          </p:txBody>
        </p:sp>
        <p:sp>
          <p:nvSpPr>
            <p:cNvPr id="12295" name="Rectangle 29"/>
            <p:cNvSpPr>
              <a:spLocks noChangeArrowheads="1"/>
            </p:cNvSpPr>
            <p:nvPr/>
          </p:nvSpPr>
          <p:spPr bwMode="auto">
            <a:xfrm>
              <a:off x="1042988" y="3500438"/>
              <a:ext cx="3962400" cy="2665412"/>
            </a:xfrm>
            <a:prstGeom prst="rect">
              <a:avLst/>
            </a:prstGeom>
            <a:solidFill>
              <a:srgbClr val="FFFFCC"/>
            </a:solidFill>
            <a:ln w="2857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pPr>
                <a:lnSpc>
                  <a:spcPct val="80000"/>
                </a:lnSpc>
                <a:spcBef>
                  <a:spcPts val="600"/>
                </a:spcBef>
              </a:pPr>
              <a:r>
                <a:rPr lang="fr-FR" b="1">
                  <a:latin typeface="Calibri" pitchFamily="34" charset="0"/>
                </a:rPr>
                <a:t>« create » </a:t>
              </a:r>
              <a:r>
                <a:rPr lang="fr-FR" sz="2000" b="1">
                  <a:latin typeface="Calibri" pitchFamily="34" charset="0"/>
                </a:rPr>
                <a:t/>
              </a:r>
              <a:br>
                <a:rPr lang="fr-FR" sz="2000" b="1">
                  <a:latin typeface="Calibri" pitchFamily="34" charset="0"/>
                </a:rPr>
              </a:br>
              <a:r>
                <a:rPr lang="fr-FR" sz="2000" b="1" smtClean="0">
                  <a:latin typeface="Calibri" pitchFamily="34" charset="0"/>
                </a:rPr>
                <a:t>+ Thread</a:t>
              </a:r>
              <a:r>
                <a:rPr lang="fr-FR" b="1" smtClean="0">
                  <a:latin typeface="Calibri" pitchFamily="34" charset="0"/>
                </a:rPr>
                <a:t> </a:t>
              </a:r>
              <a:r>
                <a:rPr lang="fr-FR" b="1">
                  <a:latin typeface="Calibri" pitchFamily="34" charset="0"/>
                </a:rPr>
                <a:t>(_prio: int, _stackSize: int)</a:t>
              </a:r>
            </a:p>
            <a:p>
              <a:pPr>
                <a:lnSpc>
                  <a:spcPct val="80000"/>
                </a:lnSpc>
                <a:spcBef>
                  <a:spcPts val="1200"/>
                </a:spcBef>
              </a:pPr>
              <a:r>
                <a:rPr lang="fr-FR" b="1">
                  <a:latin typeface="Calibri" pitchFamily="34" charset="0"/>
                </a:rPr>
                <a:t>« destroy »</a:t>
              </a:r>
              <a:br>
                <a:rPr lang="fr-FR" b="1">
                  <a:latin typeface="Calibri" pitchFamily="34" charset="0"/>
                </a:rPr>
              </a:br>
              <a:r>
                <a:rPr lang="fr-FR" b="1" smtClean="0">
                  <a:latin typeface="Calibri" pitchFamily="34" charset="0"/>
                </a:rPr>
                <a:t>+ Thread()</a:t>
              </a:r>
              <a:endParaRPr lang="fr-FR" b="1">
                <a:latin typeface="Calibri" pitchFamily="34" charset="0"/>
              </a:endParaRPr>
            </a:p>
            <a:p>
              <a:pPr>
                <a:lnSpc>
                  <a:spcPct val="80000"/>
                </a:lnSpc>
                <a:spcBef>
                  <a:spcPts val="1200"/>
                </a:spcBef>
              </a:pPr>
              <a:r>
                <a:rPr lang="fr-FR" b="1" smtClean="0">
                  <a:latin typeface="Calibri" pitchFamily="34" charset="0"/>
                </a:rPr>
                <a:t>+ start</a:t>
              </a:r>
              <a:r>
                <a:rPr lang="fr-FR" b="1">
                  <a:latin typeface="Calibri" pitchFamily="34" charset="0"/>
                </a:rPr>
                <a:t>()</a:t>
              </a:r>
            </a:p>
            <a:p>
              <a:pPr>
                <a:lnSpc>
                  <a:spcPct val="80000"/>
                </a:lnSpc>
                <a:spcBef>
                  <a:spcPts val="1200"/>
                </a:spcBef>
              </a:pPr>
              <a:r>
                <a:rPr lang="fr-FR" b="1" smtClean="0">
                  <a:latin typeface="Calibri" pitchFamily="34" charset="0"/>
                </a:rPr>
                <a:t>+ join</a:t>
              </a:r>
              <a:r>
                <a:rPr lang="fr-FR" b="1">
                  <a:latin typeface="Calibri" pitchFamily="34" charset="0"/>
                </a:rPr>
                <a:t>()</a:t>
              </a:r>
            </a:p>
            <a:p>
              <a:pPr>
                <a:lnSpc>
                  <a:spcPct val="80000"/>
                </a:lnSpc>
                <a:spcBef>
                  <a:spcPts val="1200"/>
                </a:spcBef>
              </a:pPr>
              <a:r>
                <a:rPr lang="fr-FR" b="1" i="1">
                  <a:latin typeface="Calibri" pitchFamily="34" charset="0"/>
                </a:rPr>
                <a:t>{virtual}</a:t>
              </a:r>
              <a:br>
                <a:rPr lang="fr-FR" b="1" i="1">
                  <a:latin typeface="Calibri" pitchFamily="34" charset="0"/>
                </a:rPr>
              </a:br>
              <a:r>
                <a:rPr lang="fr-FR" b="1" i="1" smtClean="0">
                  <a:latin typeface="Calibri" pitchFamily="34" charset="0"/>
                </a:rPr>
                <a:t># run</a:t>
              </a:r>
              <a:r>
                <a:rPr lang="fr-FR" b="1" i="1">
                  <a:latin typeface="Calibri" pitchFamily="34" charset="0"/>
                </a:rPr>
                <a:t>()</a:t>
              </a:r>
            </a:p>
          </p:txBody>
        </p:sp>
      </p:grpSp>
      <p:sp>
        <p:nvSpPr>
          <p:cNvPr id="12296" name="Rectangle 36"/>
          <p:cNvSpPr>
            <a:spLocks noChangeArrowheads="1"/>
          </p:cNvSpPr>
          <p:nvPr/>
        </p:nvSpPr>
        <p:spPr bwMode="auto">
          <a:xfrm>
            <a:off x="6273800" y="1630363"/>
            <a:ext cx="1060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r-FR" b="1"/>
              <a:t>« C+ + »</a:t>
            </a:r>
          </a:p>
        </p:txBody>
      </p:sp>
      <p:sp>
        <p:nvSpPr>
          <p:cNvPr id="12297" name="Line 39"/>
          <p:cNvSpPr>
            <a:spLocks noChangeShapeType="1"/>
          </p:cNvSpPr>
          <p:nvPr/>
        </p:nvSpPr>
        <p:spPr bwMode="auto">
          <a:xfrm flipV="1">
            <a:off x="4572000" y="2643181"/>
            <a:ext cx="2286016" cy="1285884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8168" name="AutoShape 40" descr="Quadrillage en pointillé"/>
          <p:cNvSpPr>
            <a:spLocks noChangeArrowheads="1"/>
          </p:cNvSpPr>
          <p:nvPr/>
        </p:nvSpPr>
        <p:spPr bwMode="auto">
          <a:xfrm rot="10800000" flipV="1">
            <a:off x="5507038" y="4076700"/>
            <a:ext cx="3097212" cy="1852630"/>
          </a:xfrm>
          <a:prstGeom prst="foldedCorner">
            <a:avLst>
              <a:gd name="adj" fmla="val 8940"/>
            </a:avLst>
          </a:prstGeom>
          <a:pattFill prst="dotGrid">
            <a:fgClr>
              <a:schemeClr val="folHlink"/>
            </a:fgClr>
            <a:bgClr>
              <a:srgbClr val="FFFFFF"/>
            </a:bgClr>
          </a:pattFill>
          <a:ln w="28575">
            <a:solidFill>
              <a:srgbClr val="777777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162000" rIns="162000" anchor="ctr"/>
          <a:lstStyle/>
          <a:p>
            <a:pPr>
              <a:defRPr/>
            </a:pPr>
            <a:endParaRPr lang="fr-FR" sz="2000">
              <a:solidFill>
                <a:srgbClr val="302B53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Comic Sans MS" pitchFamily="66" charset="0"/>
            </a:endParaRPr>
          </a:p>
          <a:p>
            <a:pPr>
              <a:defRPr/>
            </a:pPr>
            <a: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Pourquoi la méthode run() doit être:</a:t>
            </a:r>
          </a:p>
          <a:p>
            <a:pPr>
              <a:buFontTx/>
              <a:buChar char="-"/>
              <a:defRPr/>
            </a:pPr>
            <a: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 protected ?</a:t>
            </a:r>
          </a:p>
          <a:p>
            <a:pPr>
              <a:defRPr/>
            </a:pPr>
            <a: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- virtuelle ? </a:t>
            </a:r>
          </a:p>
        </p:txBody>
      </p:sp>
      <p:sp>
        <p:nvSpPr>
          <p:cNvPr id="12299" name="Line 41"/>
          <p:cNvSpPr>
            <a:spLocks noChangeShapeType="1"/>
          </p:cNvSpPr>
          <p:nvPr/>
        </p:nvSpPr>
        <p:spPr bwMode="auto">
          <a:xfrm flipV="1">
            <a:off x="1835150" y="5157788"/>
            <a:ext cx="3671888" cy="6477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</p:spPr>
        <p:txBody>
          <a:bodyPr/>
          <a:lstStyle/>
          <a:p>
            <a:endParaRPr lang="fr-FR" b="1">
              <a:latin typeface="Calibri" pitchFamily="34" charset="0"/>
            </a:endParaRPr>
          </a:p>
        </p:txBody>
      </p:sp>
      <p:sp>
        <p:nvSpPr>
          <p:cNvPr id="48170" name="Rectangle 42"/>
          <p:cNvSpPr>
            <a:spLocks noChangeArrowheads="1"/>
          </p:cNvSpPr>
          <p:nvPr/>
        </p:nvSpPr>
        <p:spPr bwMode="auto">
          <a:xfrm>
            <a:off x="6362700" y="4111625"/>
            <a:ext cx="13827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>
              <a:defRPr/>
            </a:pPr>
            <a:r>
              <a:rPr lang="fr-FR" sz="2000">
                <a:solidFill>
                  <a:srgbClr val="302B53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Comic Sans MS" pitchFamily="66" charset="0"/>
              </a:rPr>
              <a:t>Questions</a:t>
            </a:r>
          </a:p>
        </p:txBody>
      </p:sp>
      <p:sp>
        <p:nvSpPr>
          <p:cNvPr id="13" name="Espace réservé du numéro de diapositive 2"/>
          <p:cNvSpPr>
            <a:spLocks noGrp="1"/>
          </p:cNvSpPr>
          <p:nvPr>
            <p:ph type="sldNum" sz="quarter" idx="10"/>
          </p:nvPr>
        </p:nvSpPr>
        <p:spPr>
          <a:xfrm>
            <a:off x="8855075" y="188913"/>
            <a:ext cx="288925" cy="182562"/>
          </a:xfrm>
        </p:spPr>
        <p:txBody>
          <a:bodyPr/>
          <a:lstStyle/>
          <a:p>
            <a:pPr>
              <a:defRPr/>
            </a:pPr>
            <a:fld id="{925DA818-FCF6-40DC-89C6-BB45E83D3B61}" type="slidenum">
              <a:rPr lang="fr-FR"/>
              <a:pPr>
                <a:defRPr/>
              </a:pPr>
              <a:t>9</a:t>
            </a:fld>
            <a:endParaRPr lang="fr-F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ixel">
  <a:themeElements>
    <a:clrScheme name="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Pixel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rgbClr val="FFFFCC"/>
        </a:solidFill>
        <a:ln w="28575">
          <a:solidFill>
            <a:schemeClr val="tx1"/>
          </a:solidFill>
          <a:miter lim="800000"/>
          <a:headEnd/>
          <a:tailEnd/>
        </a:ln>
      </a:spPr>
      <a:bodyPr wrap="none" anchor="ctr"/>
      <a:lstStyle>
        <a:defPPr>
          <a:defRPr b="1" smtClean="0">
            <a:solidFill>
              <a:srgbClr val="000000"/>
            </a:solidFill>
            <a:latin typeface="Calibri" pitchFamily="34" charset="0"/>
          </a:defRPr>
        </a:defPPr>
      </a:lstStyle>
    </a:spDef>
  </a:objectDefaults>
  <a:extraClrSchemeLst>
    <a:extraClrScheme>
      <a:clrScheme name="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Pixel</Template>
  <TotalTime>3337</TotalTime>
  <Words>1054</Words>
  <Application>Microsoft Office PowerPoint</Application>
  <PresentationFormat>Affichage à l'écran (4:3)</PresentationFormat>
  <Paragraphs>474</Paragraphs>
  <Slides>23</Slides>
  <Notes>23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23</vt:i4>
      </vt:variant>
    </vt:vector>
  </HeadingPairs>
  <TitlesOfParts>
    <vt:vector size="24" baseType="lpstr">
      <vt:lpstr>Pixel</vt:lpstr>
      <vt:lpstr>Multitâche &amp; objets</vt:lpstr>
      <vt:lpstr>Communication inter-objets</vt:lpstr>
      <vt:lpstr>Collaboration entre instances</vt:lpstr>
      <vt:lpstr>Abstraction des classes</vt:lpstr>
      <vt:lpstr>Objets actifs</vt:lpstr>
      <vt:lpstr>Abstraction des classes objets actifs</vt:lpstr>
      <vt:lpstr>Notions à transposer</vt:lpstr>
      <vt:lpstr>La notion d’objet actif</vt:lpstr>
      <vt:lpstr>Exemple de classe Thread</vt:lpstr>
      <vt:lpstr>Classe Mutex</vt:lpstr>
      <vt:lpstr>Classe Mutex</vt:lpstr>
      <vt:lpstr>Une condition s’utilise avec un mutex</vt:lpstr>
      <vt:lpstr>Classe Condition</vt:lpstr>
      <vt:lpstr>Classe Semaphore</vt:lpstr>
      <vt:lpstr>Appel d’opération synchrone</vt:lpstr>
      <vt:lpstr>Appel d’opération asynchrone</vt:lpstr>
      <vt:lpstr>Décomposition de l’appel asynchrone</vt:lpstr>
      <vt:lpstr>Appel d’opération asynchrone</vt:lpstr>
      <vt:lpstr>Mise en œuvre de l’objet actif</vt:lpstr>
      <vt:lpstr>Décomposition de l’appel asynchrone (1</vt:lpstr>
      <vt:lpstr>Décomposition de l’appel asynchrone</vt:lpstr>
      <vt:lpstr>Mise en œuvre de l’objet actif</vt:lpstr>
      <vt:lpstr>Mise en œuvre de l’objet actif</vt:lpstr>
    </vt:vector>
  </TitlesOfParts>
  <Company>CEA Dapnia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Multitâche &amp; objets</dc:title>
  <dc:creator>Shebli Anvar</dc:creator>
  <cp:lastModifiedBy>Shebli Anvar</cp:lastModifiedBy>
  <cp:revision>438</cp:revision>
  <dcterms:created xsi:type="dcterms:W3CDTF">2004-01-20T12:53:48Z</dcterms:created>
  <dcterms:modified xsi:type="dcterms:W3CDTF">2009-11-24T00:49:17Z</dcterms:modified>
</cp:coreProperties>
</file>