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3" r:id="rId5"/>
    <p:sldId id="278" r:id="rId6"/>
    <p:sldId id="283" r:id="rId7"/>
    <p:sldId id="297" r:id="rId8"/>
    <p:sldId id="275" r:id="rId9"/>
    <p:sldId id="281" r:id="rId10"/>
    <p:sldId id="286" r:id="rId11"/>
    <p:sldId id="287" r:id="rId12"/>
    <p:sldId id="289" r:id="rId13"/>
    <p:sldId id="290" r:id="rId14"/>
    <p:sldId id="305" r:id="rId15"/>
    <p:sldId id="291" r:id="rId16"/>
    <p:sldId id="293" r:id="rId17"/>
    <p:sldId id="295" r:id="rId18"/>
    <p:sldId id="296" r:id="rId19"/>
    <p:sldId id="29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6EED3-2C95-45F9-8063-C03B0C030FC6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CC269-7B3D-4DA3-AA6B-57962042B6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D733A-04D7-4883-9862-22917A0B13E4}" type="slidenum">
              <a:rPr lang="en-US"/>
              <a:pPr/>
              <a:t>14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00595" y="657116"/>
            <a:ext cx="4639424" cy="3281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8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43741" y="4157828"/>
            <a:ext cx="5149921" cy="3935373"/>
          </a:xfrm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E87D1-8969-481F-B5A0-8A9D1BD73AB3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900266" y="657506"/>
            <a:ext cx="4639597" cy="328042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536" tIns="42268" rIns="84536" bIns="42268" anchor="ctr"/>
          <a:lstStyle/>
          <a:p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/>
          </p:nvPr>
        </p:nvSpPr>
        <p:spPr>
          <a:xfrm>
            <a:off x="645242" y="4158042"/>
            <a:ext cx="5149645" cy="3935087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83F57-B1CE-4632-9B45-30DA3CCB82E7}" type="slidenum">
              <a:rPr lang="en-US"/>
              <a:pPr/>
              <a:t>16</a:t>
            </a:fld>
            <a:endParaRPr lang="en-US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900266" y="657506"/>
            <a:ext cx="4639597" cy="328042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536" tIns="42268" rIns="84536" bIns="42268" anchor="ctr"/>
          <a:lstStyle/>
          <a:p>
            <a:endParaRPr lang="fr-F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45242" y="4158042"/>
            <a:ext cx="5149645" cy="3935087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C3E67C-515B-4AEC-9B08-AA384811996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9178EA-A70C-4395-8061-464493A4AF9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3B7E-7D9F-4917-9E9D-5755DDBF2AA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B787-F4EE-40B7-96E1-33650D97DFE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28B8-4B34-4B0A-BFF4-913AF69A0E47}" type="datetimeFigureOut">
              <a:rPr lang="fr-FR" smtClean="0"/>
              <a:pPr/>
              <a:t>14/10/2009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A474-5B41-42CA-B175-66A8730C14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hyperlink" Target="http://www.cnrs.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3.png"/><Relationship Id="rId7" Type="http://schemas.openxmlformats.org/officeDocument/2006/relationships/hyperlink" Target="http://www.cnrs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6.png"/><Relationship Id="rId7" Type="http://schemas.openxmlformats.org/officeDocument/2006/relationships/hyperlink" Target="http://www.cnrs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gif"/><Relationship Id="rId5" Type="http://schemas.openxmlformats.org/officeDocument/2006/relationships/hyperlink" Target="http://www.cnrs.fr/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1.png"/><Relationship Id="rId7" Type="http://schemas.openxmlformats.org/officeDocument/2006/relationships/hyperlink" Target="http://www.cnrs.fr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http://www.cnrs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gif"/><Relationship Id="rId5" Type="http://schemas.openxmlformats.org/officeDocument/2006/relationships/hyperlink" Target="http://www.cnrs.fr/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hyperlink" Target="http://www.cnrs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8"/>
          <p:cNvSpPr>
            <a:spLocks noChangeShapeType="1"/>
          </p:cNvSpPr>
          <p:nvPr/>
        </p:nvSpPr>
        <p:spPr bwMode="auto">
          <a:xfrm>
            <a:off x="0" y="5873753"/>
            <a:ext cx="5076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0" y="3857628"/>
            <a:ext cx="1979613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baseline="30000" dirty="0">
                <a:solidFill>
                  <a:srgbClr val="333399"/>
                </a:solidFill>
                <a:latin typeface="Times New Roman" pitchFamily="18" charset="0"/>
              </a:rPr>
              <a:t>1</a:t>
            </a:r>
            <a:r>
              <a:rPr lang="en-GB" sz="1600" b="1" dirty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A. Savoy Navarro</a:t>
            </a:r>
          </a:p>
          <a:p>
            <a:pPr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 dirty="0">
                <a:solidFill>
                  <a:srgbClr val="333399"/>
                </a:solidFill>
                <a:latin typeface="Times New Roman" pitchFamily="18" charset="0"/>
              </a:rPr>
              <a:t>1</a:t>
            </a:r>
            <a:r>
              <a:rPr lang="en-GB" sz="1600" b="1" dirty="0">
                <a:solidFill>
                  <a:srgbClr val="333399"/>
                </a:solidFill>
                <a:latin typeface="Times New Roman" pitchFamily="18" charset="0"/>
              </a:rPr>
              <a:t>R. Sefri</a:t>
            </a:r>
          </a:p>
          <a:p>
            <a:pPr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 dirty="0">
                <a:solidFill>
                  <a:srgbClr val="333399"/>
                </a:solidFill>
                <a:latin typeface="Times New Roman" pitchFamily="18" charset="0"/>
              </a:rPr>
              <a:t>1</a:t>
            </a:r>
            <a:r>
              <a:rPr lang="en-GB" sz="1600" b="1" dirty="0">
                <a:solidFill>
                  <a:srgbClr val="333399"/>
                </a:solidFill>
                <a:latin typeface="Times New Roman" pitchFamily="18" charset="0"/>
              </a:rPr>
              <a:t>J. </a:t>
            </a:r>
            <a:r>
              <a:rPr lang="en-GB" sz="1600" b="1" dirty="0" err="1">
                <a:solidFill>
                  <a:srgbClr val="333399"/>
                </a:solidFill>
                <a:latin typeface="Times New Roman" pitchFamily="18" charset="0"/>
              </a:rPr>
              <a:t>F.Genat</a:t>
            </a:r>
            <a:r>
              <a:rPr lang="en-GB" sz="1600" b="1" dirty="0">
                <a:solidFill>
                  <a:srgbClr val="333399"/>
                </a:solidFill>
                <a:latin typeface="Times New Roman" pitchFamily="18" charset="0"/>
              </a:rPr>
              <a:t>*</a:t>
            </a:r>
            <a:endParaRPr lang="en-GB" sz="1600" b="1" dirty="0">
              <a:solidFill>
                <a:srgbClr val="33339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 dirty="0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600" b="1" dirty="0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J. David</a:t>
            </a:r>
          </a:p>
          <a:p>
            <a:pPr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 dirty="0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600" b="1" dirty="0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M. </a:t>
            </a:r>
            <a:r>
              <a:rPr lang="en-GB" sz="1600" b="1" dirty="0" err="1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Dhellot</a:t>
            </a:r>
            <a:endParaRPr lang="en-GB" sz="1600" b="1" dirty="0" smtClean="0">
              <a:solidFill>
                <a:srgbClr val="33339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 dirty="0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600" b="1" dirty="0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E. </a:t>
            </a:r>
            <a:r>
              <a:rPr lang="en-GB" sz="1600" b="1" dirty="0" err="1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Hornero</a:t>
            </a:r>
            <a:endParaRPr lang="en-GB" sz="1600" b="1" dirty="0" smtClean="0">
              <a:solidFill>
                <a:srgbClr val="33339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*</a:t>
            </a:r>
            <a:r>
              <a:rPr lang="en-GB" sz="1400" i="1" dirty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currently on leave of absence at U. Chicago</a:t>
            </a:r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auto">
          <a:xfrm>
            <a:off x="2051050" y="3857628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124075" y="3857628"/>
            <a:ext cx="1800225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 dirty="0">
                <a:solidFill>
                  <a:srgbClr val="333399"/>
                </a:solidFill>
                <a:latin typeface="Times New Roman" pitchFamily="18" charset="0"/>
              </a:rPr>
              <a:t>1</a:t>
            </a:r>
            <a:r>
              <a:rPr lang="en-GB" sz="1600" b="1" dirty="0">
                <a:solidFill>
                  <a:srgbClr val="333399"/>
                </a:solidFill>
                <a:latin typeface="Times New Roman" pitchFamily="18" charset="0"/>
              </a:rPr>
              <a:t>J. F. </a:t>
            </a:r>
            <a:r>
              <a:rPr lang="en-GB" sz="1600" b="1" dirty="0" smtClean="0">
                <a:solidFill>
                  <a:srgbClr val="333399"/>
                </a:solidFill>
                <a:latin typeface="Times New Roman" pitchFamily="18" charset="0"/>
              </a:rPr>
              <a:t>Huppert</a:t>
            </a:r>
            <a:endParaRPr lang="en-GB" sz="1600" b="1" dirty="0">
              <a:solidFill>
                <a:srgbClr val="33339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 dirty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600" b="1" dirty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A. </a:t>
            </a:r>
            <a:r>
              <a:rPr lang="en-GB" sz="1600" b="1" dirty="0" err="1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Charpy</a:t>
            </a:r>
            <a:endParaRPr lang="en-GB" sz="1600" b="1" dirty="0">
              <a:solidFill>
                <a:srgbClr val="33339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 dirty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1600" b="1" dirty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A. </a:t>
            </a:r>
            <a:r>
              <a:rPr lang="en-GB" sz="1600" b="1" dirty="0" err="1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Comerma</a:t>
            </a:r>
            <a:endParaRPr lang="en-GB" sz="1600" b="1" dirty="0">
              <a:solidFill>
                <a:srgbClr val="33339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 dirty="0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GB" sz="1600" b="1" dirty="0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Denis </a:t>
            </a:r>
            <a:r>
              <a:rPr lang="en-GB" sz="1600" b="1" dirty="0" err="1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Fourgeron</a:t>
            </a:r>
            <a:endParaRPr lang="en-GB" sz="1600" b="1" dirty="0" smtClean="0">
              <a:solidFill>
                <a:srgbClr val="33339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baseline="30000" dirty="0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GB" sz="1600" b="1" dirty="0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Richard </a:t>
            </a:r>
            <a:r>
              <a:rPr lang="en-GB" sz="1600" b="1" dirty="0" err="1" smtClean="0">
                <a:solidFill>
                  <a:srgbClr val="333399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Hermel</a:t>
            </a:r>
            <a:endParaRPr lang="en-GB" sz="1600" b="1" dirty="0">
              <a:solidFill>
                <a:srgbClr val="333399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2071670" y="5143512"/>
            <a:ext cx="396081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1000" b="1" dirty="0">
                <a:solidFill>
                  <a:schemeClr val="accent2"/>
                </a:solidFill>
              </a:rPr>
              <a:t>LPNHE, </a:t>
            </a:r>
            <a:r>
              <a:rPr lang="en-US" sz="1000" b="1" dirty="0" err="1">
                <a:solidFill>
                  <a:schemeClr val="accent2"/>
                </a:solidFill>
              </a:rPr>
              <a:t>Universite</a:t>
            </a:r>
            <a:r>
              <a:rPr lang="en-US" sz="1000" b="1" dirty="0">
                <a:solidFill>
                  <a:schemeClr val="accent2"/>
                </a:solidFill>
              </a:rPr>
              <a:t> Pierre et Marie Curie/IN2P3-CNRS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1000" b="1" dirty="0">
                <a:solidFill>
                  <a:schemeClr val="accent2"/>
                </a:solidFill>
              </a:rPr>
              <a:t>University of Barcelona/Electronics </a:t>
            </a:r>
            <a:r>
              <a:rPr lang="en-US" sz="1000" b="1" dirty="0" smtClean="0">
                <a:solidFill>
                  <a:schemeClr val="accent2"/>
                </a:solidFill>
              </a:rPr>
              <a:t>Department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1000" b="1" dirty="0" smtClean="0">
                <a:solidFill>
                  <a:schemeClr val="accent2"/>
                </a:solidFill>
              </a:rPr>
              <a:t>LAPP/IN2P3-CNRS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endParaRPr lang="en-US" sz="1000" b="1" dirty="0">
              <a:solidFill>
                <a:schemeClr val="accent2"/>
              </a:solidFill>
            </a:endParaRPr>
          </a:p>
        </p:txBody>
      </p:sp>
      <p:sp>
        <p:nvSpPr>
          <p:cNvPr id="2057" name="Text Box 17"/>
          <p:cNvSpPr txBox="1">
            <a:spLocks noChangeArrowheads="1"/>
          </p:cNvSpPr>
          <p:nvPr/>
        </p:nvSpPr>
        <p:spPr bwMode="auto">
          <a:xfrm>
            <a:off x="539750" y="3425828"/>
            <a:ext cx="2193783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 dirty="0" smtClean="0">
                <a:solidFill>
                  <a:srgbClr val="333399"/>
                </a:solidFill>
                <a:ea typeface="Arial Unicode MS" pitchFamily="34" charset="-128"/>
                <a:cs typeface="Arial Unicode MS" pitchFamily="34" charset="-128"/>
              </a:rPr>
              <a:t>Avec la contribution de:</a:t>
            </a:r>
            <a:endParaRPr lang="en-GB" sz="1600" b="1" i="1" dirty="0">
              <a:solidFill>
                <a:srgbClr val="3333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8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928662" y="995731"/>
            <a:ext cx="728502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ECOLE MICROELECTRONIQUE 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400" dirty="0"/>
          </a:p>
          <a:p>
            <a:pPr algn="ctr"/>
            <a:endParaRPr lang="fr-FR" sz="1600" dirty="0">
              <a:latin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</a:rPr>
              <a:t>CIRCUIT de FRONT-END POUR DETECTEUR A MICRO-PISTES DE SILICIUM EN TECHNOLOGIE CMOS 130nm</a:t>
            </a:r>
            <a:endParaRPr lang="en-US" b="1" dirty="0">
              <a:latin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</a:rPr>
              <a:t> </a:t>
            </a:r>
            <a:endParaRPr lang="fr-FR" dirty="0">
              <a:latin typeface="Times New Roman" pitchFamily="18" charset="0"/>
            </a:endParaRPr>
          </a:p>
          <a:p>
            <a:pPr algn="ctr"/>
            <a:r>
              <a:rPr lang="fr-FR" sz="1400" b="1" dirty="0" smtClean="0">
                <a:latin typeface="Times New Roman" pitchFamily="18" charset="0"/>
              </a:rPr>
              <a:t>Thanh Hung PHAM</a:t>
            </a:r>
            <a:endParaRPr lang="fr-FR" sz="1400" b="1" dirty="0">
              <a:latin typeface="Times New Roman" pitchFamily="18" charset="0"/>
            </a:endParaRPr>
          </a:p>
          <a:p>
            <a:endParaRPr lang="fr-FR" sz="1600" b="1" dirty="0">
              <a:latin typeface="Times New Roman" pitchFamily="18" charset="0"/>
            </a:endParaRP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Le CN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343E-6F76-4B69-8E81-F87408DD7A3A}" type="slidenum">
              <a:rPr lang="en-US"/>
              <a:pPr/>
              <a:t>10</a:t>
            </a:fld>
            <a:endParaRPr lang="en-US"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e CN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143108" y="28572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4-channel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sp>
        <p:nvSpPr>
          <p:cNvPr id="20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803D9-CEEE-4CCD-920E-FC47E054D2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4" descr="ADC_TEST_resu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14422"/>
            <a:ext cx="8786842" cy="501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000100" y="1500174"/>
            <a:ext cx="18891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FF3300"/>
                </a:solidFill>
              </a:rPr>
              <a:t>DNLmax</a:t>
            </a:r>
            <a:r>
              <a:rPr lang="en-GB" b="1" dirty="0">
                <a:solidFill>
                  <a:srgbClr val="FF3300"/>
                </a:solidFill>
              </a:rPr>
              <a:t> = 7LSB</a:t>
            </a:r>
            <a:endParaRPr lang="fr-FR" dirty="0">
              <a:solidFill>
                <a:srgbClr val="FF3300"/>
              </a:solidFill>
            </a:endParaRPr>
          </a:p>
          <a:p>
            <a:endParaRPr lang="en-GB" b="1" dirty="0">
              <a:solidFill>
                <a:srgbClr val="FF3300"/>
              </a:solidFill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857224" y="4572008"/>
            <a:ext cx="226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3300"/>
                </a:solidFill>
              </a:rPr>
              <a:t>DNLrms</a:t>
            </a:r>
            <a:r>
              <a:rPr lang="en-GB" b="1" dirty="0">
                <a:solidFill>
                  <a:srgbClr val="FF3300"/>
                </a:solidFill>
              </a:rPr>
              <a:t>	 = 1.36LSB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286380" y="2857496"/>
            <a:ext cx="2484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FF3300"/>
                </a:solidFill>
              </a:rPr>
              <a:t>INLmax</a:t>
            </a:r>
            <a:r>
              <a:rPr lang="en-GB" b="1" dirty="0">
                <a:solidFill>
                  <a:srgbClr val="FF3300"/>
                </a:solidFill>
              </a:rPr>
              <a:t> = 7LSB</a:t>
            </a:r>
            <a:endParaRPr lang="fr-FR" dirty="0">
              <a:solidFill>
                <a:srgbClr val="FF3300"/>
              </a:solidFill>
            </a:endParaRPr>
          </a:p>
          <a:p>
            <a:endParaRPr lang="en-GB" b="1" dirty="0">
              <a:solidFill>
                <a:srgbClr val="FF3300"/>
              </a:solidFill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5286380" y="4357694"/>
            <a:ext cx="192406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FF3300"/>
                </a:solidFill>
              </a:rPr>
              <a:t>INLrms</a:t>
            </a:r>
            <a:r>
              <a:rPr lang="en-GB" b="1" dirty="0">
                <a:solidFill>
                  <a:srgbClr val="FF3300"/>
                </a:solidFill>
              </a:rPr>
              <a:t> = 2.74LSB</a:t>
            </a:r>
            <a:endParaRPr lang="fr-FR" dirty="0">
              <a:solidFill>
                <a:srgbClr val="FF3300"/>
              </a:solidFill>
            </a:endParaRPr>
          </a:p>
          <a:p>
            <a:endParaRPr lang="en-GB" b="1" dirty="0">
              <a:solidFill>
                <a:srgbClr val="FF33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57422" y="785794"/>
            <a:ext cx="47149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ADC Measurements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A6C6-0B1C-4CDE-834E-06120455098B}" type="slidenum">
              <a:rPr lang="en-US"/>
              <a:pPr/>
              <a:t>11</a:t>
            </a:fld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80645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770" name="Text Box 426"/>
          <p:cNvSpPr txBox="1">
            <a:spLocks noChangeArrowheads="1"/>
          </p:cNvSpPr>
          <p:nvPr/>
        </p:nvSpPr>
        <p:spPr bwMode="auto">
          <a:xfrm>
            <a:off x="1187450" y="5300663"/>
            <a:ext cx="36004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= 50mV</a:t>
            </a:r>
          </a:p>
          <a:p>
            <a:pPr>
              <a:spcBef>
                <a:spcPct val="50000"/>
              </a:spcBef>
            </a:pPr>
            <a:r>
              <a:rPr lang="en-US"/>
              <a:t>Sampling rate = 6MHz</a:t>
            </a:r>
          </a:p>
          <a:p>
            <a:pPr>
              <a:spcBef>
                <a:spcPct val="50000"/>
              </a:spcBef>
            </a:pPr>
            <a:r>
              <a:rPr lang="en-US"/>
              <a:t>Calibration capacitance = 256fF</a:t>
            </a:r>
          </a:p>
        </p:txBody>
      </p:sp>
      <p:sp>
        <p:nvSpPr>
          <p:cNvPr id="57771" name="Line 427"/>
          <p:cNvSpPr>
            <a:spLocks noChangeShapeType="1"/>
          </p:cNvSpPr>
          <p:nvPr/>
        </p:nvSpPr>
        <p:spPr bwMode="auto">
          <a:xfrm>
            <a:off x="4284663" y="58769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7779" name="Text Box 435"/>
          <p:cNvSpPr txBox="1">
            <a:spLocks noChangeArrowheads="1"/>
          </p:cNvSpPr>
          <p:nvPr/>
        </p:nvSpPr>
        <p:spPr bwMode="auto">
          <a:xfrm>
            <a:off x="5292725" y="5445125"/>
            <a:ext cx="2663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Non uniformity of gain due to non-uniformity of  calibration  capacitor</a:t>
            </a:r>
            <a:endParaRPr lang="en-US"/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Le CNR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143108" y="28572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4-channel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57422" y="714356"/>
            <a:ext cx="47149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Analog pipeline measurement 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4D-3C6D-43AC-B159-6A4C643B8C74}" type="slidenum">
              <a:rPr lang="en-US"/>
              <a:pPr/>
              <a:t>12</a:t>
            </a:fld>
            <a:endParaRPr lang="en-US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e CN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143108" y="21429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4-channel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17091" t="55841"/>
          <a:stretch>
            <a:fillRect/>
          </a:stretch>
        </p:blipFill>
        <p:spPr bwMode="auto">
          <a:xfrm>
            <a:off x="214282" y="1785926"/>
            <a:ext cx="8497888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85984" y="5072074"/>
            <a:ext cx="57864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/>
              <a:t>HPK sensor  </a:t>
            </a:r>
          </a:p>
          <a:p>
            <a:pPr>
              <a:spcBef>
                <a:spcPct val="50000"/>
              </a:spcBef>
            </a:pPr>
            <a:r>
              <a:rPr lang="en-US" sz="1600" b="1" i="1" dirty="0"/>
              <a:t>Average S/N about 15 </a:t>
            </a:r>
            <a:r>
              <a:rPr lang="en-US" sz="1600" b="1" i="1" dirty="0" smtClean="0"/>
              <a:t> </a:t>
            </a:r>
            <a:r>
              <a:rPr lang="en-US" sz="1600" b="1" i="1" dirty="0"/>
              <a:t>(2x9.15cm=18.3 cm strip length)</a:t>
            </a:r>
          </a:p>
        </p:txBody>
      </p:sp>
      <p:sp>
        <p:nvSpPr>
          <p:cNvPr id="14" name="Titre 13"/>
          <p:cNvSpPr txBox="1">
            <a:spLocks noGrp="1"/>
          </p:cNvSpPr>
          <p:nvPr>
            <p:ph type="title"/>
          </p:nvPr>
        </p:nvSpPr>
        <p:spPr>
          <a:xfrm>
            <a:off x="1214414" y="785794"/>
            <a:ext cx="62706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Measurement with sensor </a:t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Response to Sr90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e CN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928794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88-channel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grpSp>
        <p:nvGrpSpPr>
          <p:cNvPr id="14" name="Group 136"/>
          <p:cNvGrpSpPr>
            <a:grpSpLocks/>
          </p:cNvGrpSpPr>
          <p:nvPr/>
        </p:nvGrpSpPr>
        <p:grpSpPr bwMode="auto">
          <a:xfrm>
            <a:off x="428596" y="1428736"/>
            <a:ext cx="7921625" cy="4679950"/>
            <a:chOff x="521" y="1071"/>
            <a:chExt cx="4990" cy="2948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1410" y="1717"/>
              <a:ext cx="1" cy="20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1410" y="1717"/>
              <a:ext cx="205" cy="10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1410" y="1820"/>
              <a:ext cx="205" cy="10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1896" y="2002"/>
              <a:ext cx="1" cy="3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1896" y="2002"/>
              <a:ext cx="307" cy="18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V="1">
              <a:off x="1896" y="2182"/>
              <a:ext cx="307" cy="15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1922" y="2235"/>
              <a:ext cx="51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V="1">
              <a:off x="1973" y="2130"/>
              <a:ext cx="1" cy="10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1973" y="2131"/>
              <a:ext cx="7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1692" y="1820"/>
              <a:ext cx="1" cy="3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1742" y="2054"/>
              <a:ext cx="15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>
              <a:off x="1742" y="2209"/>
              <a:ext cx="15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1692" y="1924"/>
              <a:ext cx="255" cy="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i-1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1701" y="2160"/>
              <a:ext cx="255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i+1</a:t>
              </a: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1701" y="2024"/>
              <a:ext cx="181" cy="1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i</a:t>
              </a: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1701" y="2114"/>
              <a:ext cx="20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1615" y="1821"/>
              <a:ext cx="79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2561" y="1743"/>
              <a:ext cx="613" cy="156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>
              <a:off x="2637" y="1743"/>
              <a:ext cx="1" cy="15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4" name="Group 23"/>
            <p:cNvGrpSpPr>
              <a:grpSpLocks/>
            </p:cNvGrpSpPr>
            <p:nvPr/>
          </p:nvGrpSpPr>
          <p:grpSpPr bwMode="auto">
            <a:xfrm>
              <a:off x="2304" y="1277"/>
              <a:ext cx="103" cy="416"/>
              <a:chOff x="2304" y="1096"/>
              <a:chExt cx="103" cy="416"/>
            </a:xfrm>
          </p:grpSpPr>
          <p:sp>
            <p:nvSpPr>
              <p:cNvPr id="136" name="Line 24"/>
              <p:cNvSpPr>
                <a:spLocks noChangeShapeType="1"/>
              </p:cNvSpPr>
              <p:nvPr/>
            </p:nvSpPr>
            <p:spPr bwMode="auto">
              <a:xfrm>
                <a:off x="2356" y="1382"/>
                <a:ext cx="1" cy="7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Line 25"/>
              <p:cNvSpPr>
                <a:spLocks noChangeShapeType="1"/>
              </p:cNvSpPr>
              <p:nvPr/>
            </p:nvSpPr>
            <p:spPr bwMode="auto">
              <a:xfrm>
                <a:off x="2305" y="1382"/>
                <a:ext cx="10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Line 26"/>
              <p:cNvSpPr>
                <a:spLocks noChangeShapeType="1"/>
              </p:cNvSpPr>
              <p:nvPr/>
            </p:nvSpPr>
            <p:spPr bwMode="auto">
              <a:xfrm>
                <a:off x="2305" y="1330"/>
                <a:ext cx="10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Line 27"/>
              <p:cNvSpPr>
                <a:spLocks noChangeShapeType="1"/>
              </p:cNvSpPr>
              <p:nvPr/>
            </p:nvSpPr>
            <p:spPr bwMode="auto">
              <a:xfrm flipV="1">
                <a:off x="2356" y="1251"/>
                <a:ext cx="1" cy="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Line 28"/>
              <p:cNvSpPr>
                <a:spLocks noChangeShapeType="1"/>
              </p:cNvSpPr>
              <p:nvPr/>
            </p:nvSpPr>
            <p:spPr bwMode="auto">
              <a:xfrm flipH="1" flipV="1">
                <a:off x="2304" y="1173"/>
                <a:ext cx="53" cy="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Line 29"/>
              <p:cNvSpPr>
                <a:spLocks noChangeShapeType="1"/>
              </p:cNvSpPr>
              <p:nvPr/>
            </p:nvSpPr>
            <p:spPr bwMode="auto">
              <a:xfrm flipV="1">
                <a:off x="2356" y="1096"/>
                <a:ext cx="1" cy="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Line 30"/>
              <p:cNvSpPr>
                <a:spLocks noChangeShapeType="1"/>
              </p:cNvSpPr>
              <p:nvPr/>
            </p:nvSpPr>
            <p:spPr bwMode="auto">
              <a:xfrm>
                <a:off x="2330" y="1460"/>
                <a:ext cx="5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Line 31"/>
              <p:cNvSpPr>
                <a:spLocks noChangeShapeType="1"/>
              </p:cNvSpPr>
              <p:nvPr/>
            </p:nvSpPr>
            <p:spPr bwMode="auto">
              <a:xfrm>
                <a:off x="2330" y="1460"/>
                <a:ext cx="25" cy="5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Line 32"/>
              <p:cNvSpPr>
                <a:spLocks noChangeShapeType="1"/>
              </p:cNvSpPr>
              <p:nvPr/>
            </p:nvSpPr>
            <p:spPr bwMode="auto">
              <a:xfrm flipV="1">
                <a:off x="2356" y="1458"/>
                <a:ext cx="25" cy="5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 flipV="1">
              <a:off x="2432" y="1691"/>
              <a:ext cx="130" cy="5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2714" y="1743"/>
              <a:ext cx="1" cy="15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791" y="1743"/>
              <a:ext cx="1" cy="15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867" y="1743"/>
              <a:ext cx="1" cy="15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944" y="1743"/>
              <a:ext cx="1" cy="15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021" y="1743"/>
              <a:ext cx="1" cy="15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3097" y="1743"/>
              <a:ext cx="1" cy="15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3174" y="1743"/>
              <a:ext cx="1" cy="15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2228" y="1252"/>
              <a:ext cx="1" cy="4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2228" y="1692"/>
              <a:ext cx="20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2433" y="1251"/>
              <a:ext cx="1" cy="44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2227" y="1252"/>
              <a:ext cx="20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H="1" flipV="1">
              <a:off x="2432" y="1251"/>
              <a:ext cx="206" cy="49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2203" y="2183"/>
              <a:ext cx="15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2561" y="1899"/>
              <a:ext cx="76" cy="25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174" y="1899"/>
              <a:ext cx="77" cy="25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2637" y="2002"/>
              <a:ext cx="614" cy="15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2714" y="2002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2791" y="2002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2867" y="2002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2944" y="2002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3021" y="2002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3097" y="2002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3174" y="2002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auto">
            <a:xfrm>
              <a:off x="3251" y="2002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2356" y="1821"/>
              <a:ext cx="1" cy="25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2356" y="2080"/>
              <a:ext cx="51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 flipV="1">
              <a:off x="2407" y="1768"/>
              <a:ext cx="51" cy="5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>
              <a:off x="2458" y="1821"/>
              <a:ext cx="10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 flipV="1">
              <a:off x="2407" y="2027"/>
              <a:ext cx="51" cy="5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2458" y="2080"/>
              <a:ext cx="179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Text Box 64"/>
            <p:cNvSpPr txBox="1">
              <a:spLocks noChangeArrowheads="1"/>
            </p:cNvSpPr>
            <p:nvPr/>
          </p:nvSpPr>
          <p:spPr bwMode="auto">
            <a:xfrm>
              <a:off x="2586" y="1821"/>
              <a:ext cx="613" cy="15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>
              <a:off x="2663" y="1821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>
              <a:off x="2739" y="1821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>
              <a:off x="2816" y="1821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>
              <a:off x="2893" y="1821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auto">
            <a:xfrm>
              <a:off x="2969" y="1821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3046" y="1821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3123" y="1821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3199" y="1821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Text Box 73"/>
            <p:cNvSpPr txBox="1">
              <a:spLocks noChangeArrowheads="1"/>
            </p:cNvSpPr>
            <p:nvPr/>
          </p:nvSpPr>
          <p:spPr bwMode="auto">
            <a:xfrm>
              <a:off x="3152" y="1661"/>
              <a:ext cx="154" cy="1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76" name="Text Box 74"/>
            <p:cNvSpPr txBox="1">
              <a:spLocks noChangeArrowheads="1"/>
            </p:cNvSpPr>
            <p:nvPr/>
          </p:nvSpPr>
          <p:spPr bwMode="auto">
            <a:xfrm>
              <a:off x="3243" y="1933"/>
              <a:ext cx="153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ea typeface="Arial Unicode MS" pitchFamily="34" charset="-128"/>
                  <a:cs typeface="Arial Unicode MS" pitchFamily="34" charset="-128"/>
                </a:rPr>
                <a:t>7</a:t>
              </a:r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auto">
            <a:xfrm>
              <a:off x="2356" y="1899"/>
              <a:ext cx="51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auto">
            <a:xfrm flipV="1">
              <a:off x="2407" y="1846"/>
              <a:ext cx="51" cy="5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auto">
            <a:xfrm>
              <a:off x="2458" y="1899"/>
              <a:ext cx="12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auto">
            <a:xfrm>
              <a:off x="2433" y="1795"/>
              <a:ext cx="1" cy="87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Text Box 79"/>
            <p:cNvSpPr txBox="1">
              <a:spLocks noChangeArrowheads="1"/>
            </p:cNvSpPr>
            <p:nvPr/>
          </p:nvSpPr>
          <p:spPr bwMode="auto">
            <a:xfrm>
              <a:off x="2586" y="2131"/>
              <a:ext cx="153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82" name="Text Box 80"/>
            <p:cNvSpPr txBox="1">
              <a:spLocks noChangeArrowheads="1"/>
            </p:cNvSpPr>
            <p:nvPr/>
          </p:nvSpPr>
          <p:spPr bwMode="auto">
            <a:xfrm>
              <a:off x="3123" y="2131"/>
              <a:ext cx="153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ea typeface="Arial Unicode MS" pitchFamily="34" charset="-128"/>
                  <a:cs typeface="Arial Unicode MS" pitchFamily="34" charset="-128"/>
                </a:rPr>
                <a:t>7</a:t>
              </a:r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auto">
            <a:xfrm>
              <a:off x="3251" y="2080"/>
              <a:ext cx="15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 flipV="1">
              <a:off x="3404" y="1768"/>
              <a:ext cx="51" cy="5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 flipV="1">
              <a:off x="3404" y="2027"/>
              <a:ext cx="51" cy="5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auto">
            <a:xfrm>
              <a:off x="3353" y="1899"/>
              <a:ext cx="51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auto">
            <a:xfrm flipV="1">
              <a:off x="3404" y="1846"/>
              <a:ext cx="51" cy="5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auto">
            <a:xfrm>
              <a:off x="3174" y="1821"/>
              <a:ext cx="23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>
              <a:off x="3199" y="1899"/>
              <a:ext cx="15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>
              <a:off x="3455" y="1821"/>
              <a:ext cx="12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>
              <a:off x="3455" y="1899"/>
              <a:ext cx="12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>
              <a:off x="3455" y="2080"/>
              <a:ext cx="12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Text Box 91"/>
            <p:cNvSpPr txBox="1">
              <a:spLocks noChangeArrowheads="1"/>
            </p:cNvSpPr>
            <p:nvPr/>
          </p:nvSpPr>
          <p:spPr bwMode="auto">
            <a:xfrm>
              <a:off x="1111" y="1434"/>
              <a:ext cx="946" cy="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Preamplifier</a:t>
              </a:r>
              <a:r>
                <a:rPr lang="en-GB" sz="1400" b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+ CR-RC Shaper</a:t>
              </a:r>
            </a:p>
          </p:txBody>
        </p:sp>
        <p:sp>
          <p:nvSpPr>
            <p:cNvPr id="95" name="Text Box 92"/>
            <p:cNvSpPr txBox="1">
              <a:spLocks noChangeArrowheads="1"/>
            </p:cNvSpPr>
            <p:nvPr/>
          </p:nvSpPr>
          <p:spPr bwMode="auto">
            <a:xfrm>
              <a:off x="1746" y="1842"/>
              <a:ext cx="636" cy="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Sparsifier</a:t>
              </a:r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3429" y="1795"/>
              <a:ext cx="1" cy="905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Text Box 94"/>
            <p:cNvSpPr txBox="1">
              <a:spLocks noChangeArrowheads="1"/>
            </p:cNvSpPr>
            <p:nvPr/>
          </p:nvSpPr>
          <p:spPr bwMode="auto">
            <a:xfrm>
              <a:off x="521" y="2700"/>
              <a:ext cx="1724" cy="59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Bias generator: </a:t>
              </a: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Bias voltage (10bits), bias current (8bits), reference voltage (10bits)</a:t>
              </a:r>
              <a:r>
                <a:rPr lang="ar-SA" sz="1400" b="1">
                  <a:solidFill>
                    <a:srgbClr val="000000"/>
                  </a:solidFill>
                  <a:ea typeface="Arial Unicode MS" pitchFamily="34" charset="-128"/>
                  <a:cs typeface="Arial" charset="0"/>
                </a:rPr>
                <a:t>‏</a:t>
              </a:r>
              <a:endParaRPr lang="en-GB" sz="14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 flipH="1">
              <a:off x="1512" y="2286"/>
              <a:ext cx="38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Text Box 96"/>
            <p:cNvSpPr txBox="1">
              <a:spLocks noChangeArrowheads="1"/>
            </p:cNvSpPr>
            <p:nvPr/>
          </p:nvSpPr>
          <p:spPr bwMode="auto">
            <a:xfrm>
              <a:off x="1436" y="2157"/>
              <a:ext cx="491" cy="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ref</a:t>
              </a:r>
              <a:r>
                <a:rPr lang="en-GB" sz="1400" b="1" baseline="-25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i</a:t>
              </a:r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 flipH="1">
              <a:off x="1154" y="1821"/>
              <a:ext cx="25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Line 98"/>
            <p:cNvSpPr>
              <a:spLocks noChangeShapeType="1"/>
            </p:cNvSpPr>
            <p:nvPr/>
          </p:nvSpPr>
          <p:spPr bwMode="auto">
            <a:xfrm>
              <a:off x="3583" y="1821"/>
              <a:ext cx="1" cy="25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Line 99"/>
            <p:cNvSpPr>
              <a:spLocks noChangeShapeType="1"/>
            </p:cNvSpPr>
            <p:nvPr/>
          </p:nvSpPr>
          <p:spPr bwMode="auto">
            <a:xfrm>
              <a:off x="3583" y="1821"/>
              <a:ext cx="15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>
              <a:off x="3736" y="1769"/>
              <a:ext cx="1" cy="20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3736" y="1769"/>
              <a:ext cx="205" cy="10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102"/>
            <p:cNvSpPr>
              <a:spLocks noChangeShapeType="1"/>
            </p:cNvSpPr>
            <p:nvPr/>
          </p:nvSpPr>
          <p:spPr bwMode="auto">
            <a:xfrm flipV="1">
              <a:off x="3736" y="1872"/>
              <a:ext cx="205" cy="10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3762" y="1899"/>
              <a:ext cx="2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 flipH="1">
              <a:off x="3684" y="1924"/>
              <a:ext cx="5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>
              <a:off x="3685" y="1924"/>
              <a:ext cx="1" cy="13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 flipV="1">
              <a:off x="3787" y="1846"/>
              <a:ext cx="1" cy="5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3787" y="1847"/>
              <a:ext cx="51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3660" y="2157"/>
              <a:ext cx="10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 flipV="1">
              <a:off x="3762" y="2027"/>
              <a:ext cx="76" cy="13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Line 110"/>
            <p:cNvSpPr>
              <a:spLocks noChangeShapeType="1"/>
            </p:cNvSpPr>
            <p:nvPr/>
          </p:nvSpPr>
          <p:spPr bwMode="auto">
            <a:xfrm>
              <a:off x="3838" y="2028"/>
              <a:ext cx="10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Text Box 111"/>
            <p:cNvSpPr txBox="1">
              <a:spLocks noChangeArrowheads="1"/>
            </p:cNvSpPr>
            <p:nvPr/>
          </p:nvSpPr>
          <p:spPr bwMode="auto">
            <a:xfrm>
              <a:off x="2517" y="2251"/>
              <a:ext cx="923" cy="2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8x8</a:t>
              </a:r>
              <a:r>
                <a:rPr lang="en-GB" sz="1400" b="1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analog memories</a:t>
              </a:r>
            </a:p>
          </p:txBody>
        </p:sp>
        <p:sp>
          <p:nvSpPr>
            <p:cNvPr id="115" name="Text Box 112"/>
            <p:cNvSpPr txBox="1">
              <a:spLocks noChangeArrowheads="1"/>
            </p:cNvSpPr>
            <p:nvPr/>
          </p:nvSpPr>
          <p:spPr bwMode="auto">
            <a:xfrm>
              <a:off x="3966" y="1717"/>
              <a:ext cx="456" cy="1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b="1">
                  <a:ea typeface="Arial Unicode MS" pitchFamily="34" charset="-128"/>
                  <a:cs typeface="Arial Unicode MS" pitchFamily="34" charset="-128"/>
                </a:rPr>
                <a:t>Latch</a:t>
              </a:r>
            </a:p>
          </p:txBody>
        </p:sp>
        <p:sp>
          <p:nvSpPr>
            <p:cNvPr id="116" name="Text Box 113"/>
            <p:cNvSpPr txBox="1">
              <a:spLocks noChangeArrowheads="1"/>
            </p:cNvSpPr>
            <p:nvPr/>
          </p:nvSpPr>
          <p:spPr bwMode="auto">
            <a:xfrm>
              <a:off x="3833" y="2069"/>
              <a:ext cx="479" cy="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Ramp</a:t>
              </a:r>
            </a:p>
          </p:txBody>
        </p:sp>
        <p:sp>
          <p:nvSpPr>
            <p:cNvPr id="117" name="Text Box 114"/>
            <p:cNvSpPr txBox="1">
              <a:spLocks noChangeArrowheads="1"/>
            </p:cNvSpPr>
            <p:nvPr/>
          </p:nvSpPr>
          <p:spPr bwMode="auto">
            <a:xfrm>
              <a:off x="3634" y="1381"/>
              <a:ext cx="716" cy="931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ea typeface="Arial Unicode MS" pitchFamily="34" charset="-128"/>
                  <a:cs typeface="Arial Unicode MS" pitchFamily="34" charset="-128"/>
                </a:rPr>
                <a:t>ADC</a:t>
              </a:r>
            </a:p>
          </p:txBody>
        </p:sp>
        <p:sp>
          <p:nvSpPr>
            <p:cNvPr id="118" name="Text Box 115"/>
            <p:cNvSpPr txBox="1">
              <a:spLocks noChangeArrowheads="1"/>
            </p:cNvSpPr>
            <p:nvPr/>
          </p:nvSpPr>
          <p:spPr bwMode="auto">
            <a:xfrm>
              <a:off x="4554" y="1071"/>
              <a:ext cx="957" cy="2948"/>
            </a:xfrm>
            <a:prstGeom prst="rect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0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0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0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0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0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0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0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0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FF"/>
                  </a:solidFill>
                  <a:ea typeface="Arial Unicode MS" pitchFamily="34" charset="-128"/>
                  <a:cs typeface="Arial Unicode MS" pitchFamily="34" charset="-128"/>
                </a:rPr>
                <a:t>ADC REGISTER,</a:t>
              </a: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400" b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FF"/>
                  </a:solidFill>
                  <a:ea typeface="Arial Unicode MS" pitchFamily="34" charset="-128"/>
                  <a:cs typeface="Arial Unicode MS" pitchFamily="34" charset="-128"/>
                </a:rPr>
                <a:t>GRAY COUNTER</a:t>
              </a: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400" b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FF"/>
                  </a:solidFill>
                  <a:ea typeface="Arial Unicode MS" pitchFamily="34" charset="-128"/>
                  <a:cs typeface="Arial Unicode MS" pitchFamily="34" charset="-128"/>
                </a:rPr>
                <a:t>MULTIPLEXER &amp;</a:t>
              </a: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400" b="1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FF"/>
                  </a:solidFill>
                  <a:ea typeface="Arial Unicode MS" pitchFamily="34" charset="-128"/>
                  <a:cs typeface="Arial Unicode MS" pitchFamily="34" charset="-128"/>
                </a:rPr>
                <a:t>OUTPUT INTERFACE</a:t>
              </a:r>
            </a:p>
          </p:txBody>
        </p:sp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1180" y="3450"/>
              <a:ext cx="2837" cy="543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20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FF"/>
                  </a:solidFill>
                  <a:ea typeface="Arial Unicode MS" pitchFamily="34" charset="-128"/>
                  <a:cs typeface="Arial Unicode MS" pitchFamily="34" charset="-128"/>
                </a:rPr>
                <a:t>Input interface, Initial Setup</a:t>
              </a: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2305" y="2702"/>
              <a:ext cx="1712" cy="59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FF"/>
                  </a:solidFill>
                  <a:ea typeface="Arial Unicode MS" pitchFamily="34" charset="-128"/>
                  <a:cs typeface="Arial Unicode MS" pitchFamily="34" charset="-128"/>
                </a:rPr>
                <a:t>Main control : pipeline, time stamp, event stamp, calibration, A/D conversion </a:t>
              </a:r>
            </a:p>
          </p:txBody>
        </p:sp>
        <p:sp>
          <p:nvSpPr>
            <p:cNvPr id="121" name="Line 118"/>
            <p:cNvSpPr>
              <a:spLocks noChangeShapeType="1"/>
            </p:cNvSpPr>
            <p:nvPr/>
          </p:nvSpPr>
          <p:spPr bwMode="auto">
            <a:xfrm flipV="1">
              <a:off x="1666" y="3294"/>
              <a:ext cx="1" cy="157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119"/>
            <p:cNvSpPr>
              <a:spLocks noChangeShapeType="1"/>
            </p:cNvSpPr>
            <p:nvPr/>
          </p:nvSpPr>
          <p:spPr bwMode="auto">
            <a:xfrm flipV="1">
              <a:off x="3097" y="3294"/>
              <a:ext cx="1" cy="157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Line 120"/>
            <p:cNvSpPr>
              <a:spLocks noChangeShapeType="1"/>
            </p:cNvSpPr>
            <p:nvPr/>
          </p:nvSpPr>
          <p:spPr bwMode="auto">
            <a:xfrm>
              <a:off x="4017" y="3010"/>
              <a:ext cx="53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Line 121"/>
            <p:cNvSpPr>
              <a:spLocks noChangeShapeType="1"/>
            </p:cNvSpPr>
            <p:nvPr/>
          </p:nvSpPr>
          <p:spPr bwMode="auto">
            <a:xfrm>
              <a:off x="2356" y="2183"/>
              <a:ext cx="1" cy="49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1155" y="1821"/>
              <a:ext cx="1" cy="15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1104" y="1976"/>
              <a:ext cx="10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Line 124"/>
            <p:cNvSpPr>
              <a:spLocks noChangeShapeType="1"/>
            </p:cNvSpPr>
            <p:nvPr/>
          </p:nvSpPr>
          <p:spPr bwMode="auto">
            <a:xfrm>
              <a:off x="1104" y="2028"/>
              <a:ext cx="10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Line 125"/>
            <p:cNvSpPr>
              <a:spLocks noChangeShapeType="1"/>
            </p:cNvSpPr>
            <p:nvPr/>
          </p:nvSpPr>
          <p:spPr bwMode="auto">
            <a:xfrm>
              <a:off x="1155" y="2028"/>
              <a:ext cx="1" cy="18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Text Box 126"/>
            <p:cNvSpPr txBox="1">
              <a:spLocks noChangeArrowheads="1"/>
            </p:cNvSpPr>
            <p:nvPr/>
          </p:nvSpPr>
          <p:spPr bwMode="auto">
            <a:xfrm>
              <a:off x="703" y="2205"/>
              <a:ext cx="715" cy="2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Calibration</a:t>
              </a:r>
            </a:p>
          </p:txBody>
        </p:sp>
        <p:sp>
          <p:nvSpPr>
            <p:cNvPr id="130" name="Line 127"/>
            <p:cNvSpPr>
              <a:spLocks noChangeShapeType="1"/>
            </p:cNvSpPr>
            <p:nvPr/>
          </p:nvSpPr>
          <p:spPr bwMode="auto">
            <a:xfrm flipH="1">
              <a:off x="719" y="1821"/>
              <a:ext cx="437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Text Box 128"/>
            <p:cNvSpPr txBox="1">
              <a:spLocks noChangeArrowheads="1"/>
            </p:cNvSpPr>
            <p:nvPr/>
          </p:nvSpPr>
          <p:spPr bwMode="auto">
            <a:xfrm>
              <a:off x="567" y="1666"/>
              <a:ext cx="544" cy="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input</a:t>
              </a:r>
              <a:r>
                <a:rPr lang="en-GB" sz="1000" baseline="-25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i</a:t>
              </a:r>
            </a:p>
          </p:txBody>
        </p:sp>
        <p:sp>
          <p:nvSpPr>
            <p:cNvPr id="132" name="Text Box 129"/>
            <p:cNvSpPr txBox="1">
              <a:spLocks noChangeArrowheads="1"/>
            </p:cNvSpPr>
            <p:nvPr/>
          </p:nvSpPr>
          <p:spPr bwMode="auto">
            <a:xfrm>
              <a:off x="567" y="1071"/>
              <a:ext cx="3885" cy="144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defTabSz="449263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dirty="0" err="1">
                  <a:ea typeface="Arial Unicode MS" pitchFamily="34" charset="-128"/>
                  <a:cs typeface="Arial Unicode MS" pitchFamily="34" charset="-128"/>
                </a:rPr>
                <a:t>Channel#i</a:t>
              </a:r>
              <a:endParaRPr lang="en-GB" sz="1600" b="1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3" name="Line 130"/>
            <p:cNvSpPr>
              <a:spLocks noChangeShapeType="1"/>
            </p:cNvSpPr>
            <p:nvPr/>
          </p:nvSpPr>
          <p:spPr bwMode="auto">
            <a:xfrm>
              <a:off x="3941" y="1873"/>
              <a:ext cx="61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Line 131"/>
            <p:cNvSpPr>
              <a:spLocks noChangeShapeType="1"/>
            </p:cNvSpPr>
            <p:nvPr/>
          </p:nvSpPr>
          <p:spPr bwMode="auto">
            <a:xfrm flipV="1">
              <a:off x="1519" y="2523"/>
              <a:ext cx="1" cy="183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Line 132"/>
            <p:cNvSpPr>
              <a:spLocks noChangeShapeType="1"/>
            </p:cNvSpPr>
            <p:nvPr/>
          </p:nvSpPr>
          <p:spPr bwMode="auto">
            <a:xfrm flipV="1">
              <a:off x="3833" y="211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5" name="ZoneTexte 144"/>
          <p:cNvSpPr txBox="1"/>
          <p:nvPr/>
        </p:nvSpPr>
        <p:spPr>
          <a:xfrm>
            <a:off x="2357422" y="714356"/>
            <a:ext cx="47149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Synopsys of 88-channel chip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E1F-238D-4C34-BD32-23A88BE36403}" type="slidenum">
              <a:rPr lang="en-US"/>
              <a:pPr/>
              <a:t>14</a:t>
            </a:fld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857356" y="714356"/>
            <a:ext cx="5500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Layout and silicon die of a 88-channel chip</a:t>
            </a:r>
          </a:p>
        </p:txBody>
      </p:sp>
      <p:pic>
        <p:nvPicPr>
          <p:cNvPr id="69636" name="Picture 4" descr="chip_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060575"/>
            <a:ext cx="1833563" cy="3671888"/>
          </a:xfrm>
          <a:prstGeom prst="rect">
            <a:avLst/>
          </a:prstGeom>
          <a:noFill/>
        </p:spPr>
      </p:pic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971550" y="198913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692275" y="1773238"/>
            <a:ext cx="1081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5mm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827088" y="2060575"/>
            <a:ext cx="0" cy="3671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50825" y="3787775"/>
            <a:ext cx="611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10mm</a:t>
            </a:r>
          </a:p>
        </p:txBody>
      </p:sp>
      <p:pic>
        <p:nvPicPr>
          <p:cNvPr id="69641" name="Picture 9" descr="chip_88_sil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916113"/>
            <a:ext cx="36004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0" descr="CQFP208_pack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221163"/>
            <a:ext cx="1943100" cy="1912937"/>
          </a:xfrm>
          <a:prstGeom prst="rect">
            <a:avLst/>
          </a:prstGeom>
          <a:noFill/>
        </p:spPr>
      </p:pic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1042988" y="2133600"/>
            <a:ext cx="1368425" cy="3671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987675" y="184467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Analogue</a:t>
            </a:r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2268538" y="2133600"/>
            <a:ext cx="93503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2339975" y="3644900"/>
            <a:ext cx="2159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2555875" y="3716338"/>
            <a:ext cx="7207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3203575" y="36449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Bias control</a:t>
            </a:r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2339975" y="2133600"/>
            <a:ext cx="431800" cy="3671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627313" y="2852738"/>
            <a:ext cx="7207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3348038" y="25654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Digital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1476375" y="58769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Layout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5651500" y="3789363"/>
            <a:ext cx="2665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Picture of the silicon die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6659563" y="4797425"/>
            <a:ext cx="2089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Bonding diagram of the packaged chip</a:t>
            </a:r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Le CNR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1928794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88-channel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1948"/>
            <a:ext cx="388778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79388" y="2927348"/>
            <a:ext cx="34559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98x10-bit registers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Serial input(48Mhz clock)</a:t>
            </a:r>
          </a:p>
        </p:txBody>
      </p:sp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343023"/>
            <a:ext cx="3355975" cy="276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071810"/>
            <a:ext cx="3708400" cy="261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9" name="Line 11"/>
          <p:cNvSpPr>
            <a:spLocks noChangeShapeType="1"/>
          </p:cNvSpPr>
          <p:nvPr/>
        </p:nvSpPr>
        <p:spPr bwMode="auto">
          <a:xfrm flipH="1">
            <a:off x="5867400" y="2711448"/>
            <a:ext cx="936625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7380288" y="177641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Analog bias (DAC)</a:t>
            </a:r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 flipH="1" flipV="1">
            <a:off x="6516688" y="2063748"/>
            <a:ext cx="935037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1692275" y="5016498"/>
            <a:ext cx="30956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Channel threshold simulation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(Mixed-mode simulation)</a:t>
            </a: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Le CNR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1928794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88-channel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71736" y="714356"/>
            <a:ext cx="40719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Initialization &amp; Input Interface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28736"/>
            <a:ext cx="5737225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Le CNR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928794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88-channel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</a:t>
            </a:r>
          </a:p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28926" y="714356"/>
            <a:ext cx="2987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Write state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Line 13"/>
          <p:cNvSpPr>
            <a:spLocks noChangeShapeType="1"/>
          </p:cNvSpPr>
          <p:nvPr/>
        </p:nvSpPr>
        <p:spPr bwMode="auto">
          <a:xfrm>
            <a:off x="2951163" y="2724136"/>
            <a:ext cx="1223962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52" name="Line 17"/>
          <p:cNvSpPr>
            <a:spLocks noChangeShapeType="1"/>
          </p:cNvSpPr>
          <p:nvPr/>
        </p:nvSpPr>
        <p:spPr bwMode="auto">
          <a:xfrm flipH="1">
            <a:off x="5327650" y="2940036"/>
            <a:ext cx="3603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27653" name="Picture 19" descr="IMGP6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175" y="1355711"/>
            <a:ext cx="4789488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3" cstate="print"/>
          <a:srcRect l="20131" t="5009" r="25171" b="40294"/>
          <a:stretch>
            <a:fillRect/>
          </a:stretch>
        </p:blipFill>
        <p:spPr bwMode="auto">
          <a:xfrm>
            <a:off x="646113" y="4308461"/>
            <a:ext cx="1873250" cy="1758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7655" name="Line 20"/>
          <p:cNvSpPr>
            <a:spLocks noChangeShapeType="1"/>
          </p:cNvSpPr>
          <p:nvPr/>
        </p:nvSpPr>
        <p:spPr bwMode="auto">
          <a:xfrm flipH="1">
            <a:off x="2087563" y="4524361"/>
            <a:ext cx="504825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56" name="Text Box 21"/>
          <p:cNvSpPr txBox="1">
            <a:spLocks noChangeArrowheads="1"/>
          </p:cNvSpPr>
          <p:nvPr/>
        </p:nvSpPr>
        <p:spPr bwMode="auto">
          <a:xfrm>
            <a:off x="0" y="3660761"/>
            <a:ext cx="2268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SiTR_130-88 + FPGA in metalic box</a:t>
            </a:r>
            <a:endParaRPr lang="en-US" sz="1800"/>
          </a:p>
        </p:txBody>
      </p:sp>
      <p:sp>
        <p:nvSpPr>
          <p:cNvPr id="27657" name="Line 23"/>
          <p:cNvSpPr>
            <a:spLocks noChangeShapeType="1"/>
          </p:cNvSpPr>
          <p:nvPr/>
        </p:nvSpPr>
        <p:spPr bwMode="auto">
          <a:xfrm flipH="1" flipV="1">
            <a:off x="1295400" y="2508236"/>
            <a:ext cx="1763713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58" name="Text Box 24"/>
          <p:cNvSpPr txBox="1">
            <a:spLocks noChangeArrowheads="1"/>
          </p:cNvSpPr>
          <p:nvPr/>
        </p:nvSpPr>
        <p:spPr bwMode="auto">
          <a:xfrm>
            <a:off x="179388" y="2147873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Oscilloscope</a:t>
            </a:r>
            <a:endParaRPr lang="en-US" sz="1800"/>
          </a:p>
        </p:txBody>
      </p:sp>
      <p:sp>
        <p:nvSpPr>
          <p:cNvPr id="27659" name="Rectangle 25"/>
          <p:cNvSpPr>
            <a:spLocks noChangeArrowheads="1"/>
          </p:cNvSpPr>
          <p:nvPr/>
        </p:nvSpPr>
        <p:spPr bwMode="auto">
          <a:xfrm>
            <a:off x="2374900" y="3948098"/>
            <a:ext cx="863600" cy="576263"/>
          </a:xfrm>
          <a:prstGeom prst="rect">
            <a:avLst/>
          </a:prstGeom>
          <a:solidFill>
            <a:schemeClr val="accent1">
              <a:alpha val="30196"/>
            </a:scheme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60" name="Rectangle 26"/>
          <p:cNvSpPr>
            <a:spLocks noChangeArrowheads="1"/>
          </p:cNvSpPr>
          <p:nvPr/>
        </p:nvSpPr>
        <p:spPr bwMode="auto">
          <a:xfrm>
            <a:off x="3132138" y="3155936"/>
            <a:ext cx="863600" cy="576262"/>
          </a:xfrm>
          <a:prstGeom prst="rect">
            <a:avLst/>
          </a:prstGeom>
          <a:solidFill>
            <a:schemeClr val="accent1">
              <a:alpha val="30196"/>
            </a:scheme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61" name="Rectangle 27"/>
          <p:cNvSpPr>
            <a:spLocks noChangeArrowheads="1"/>
          </p:cNvSpPr>
          <p:nvPr/>
        </p:nvSpPr>
        <p:spPr bwMode="auto">
          <a:xfrm>
            <a:off x="4246563" y="1428736"/>
            <a:ext cx="1873250" cy="3311525"/>
          </a:xfrm>
          <a:prstGeom prst="rect">
            <a:avLst/>
          </a:prstGeom>
          <a:solidFill>
            <a:schemeClr val="accent1">
              <a:alpha val="30196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62" name="Text Box 28"/>
          <p:cNvSpPr txBox="1">
            <a:spLocks noChangeArrowheads="1"/>
          </p:cNvSpPr>
          <p:nvPr/>
        </p:nvSpPr>
        <p:spPr bwMode="auto">
          <a:xfrm>
            <a:off x="4284663" y="1644636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FF0000"/>
                </a:solidFill>
              </a:rPr>
              <a:t>Logic analyzer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7663" name="AutoShape 30"/>
          <p:cNvSpPr>
            <a:spLocks noChangeArrowheads="1"/>
          </p:cNvSpPr>
          <p:nvPr/>
        </p:nvSpPr>
        <p:spPr bwMode="auto">
          <a:xfrm>
            <a:off x="2700338" y="5316523"/>
            <a:ext cx="2232025" cy="215900"/>
          </a:xfrm>
          <a:prstGeom prst="leftRightArrow">
            <a:avLst>
              <a:gd name="adj1" fmla="val 50000"/>
              <a:gd name="adj2" fmla="val 20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7664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3155936"/>
            <a:ext cx="230346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35" descr="j0285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740261"/>
            <a:ext cx="182403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6" name="Text Box 36"/>
          <p:cNvSpPr txBox="1">
            <a:spLocks noChangeArrowheads="1"/>
          </p:cNvSpPr>
          <p:nvPr/>
        </p:nvSpPr>
        <p:spPr bwMode="auto">
          <a:xfrm>
            <a:off x="6732588" y="4956161"/>
            <a:ext cx="24114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PC and C++ based program allows the control of the circuit</a:t>
            </a:r>
          </a:p>
        </p:txBody>
      </p:sp>
      <p:sp>
        <p:nvSpPr>
          <p:cNvPr id="27667" name="Text Box 37"/>
          <p:cNvSpPr txBox="1">
            <a:spLocks noChangeArrowheads="1"/>
          </p:cNvSpPr>
          <p:nvPr/>
        </p:nvSpPr>
        <p:spPr bwMode="auto">
          <a:xfrm>
            <a:off x="3348038" y="5532423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USB link</a:t>
            </a:r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Le CNR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1928794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88-channel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928926" y="714356"/>
            <a:ext cx="2987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Lab test bench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50825" y="52514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Linearity of the preamplifier and the shaper</a:t>
            </a:r>
          </a:p>
        </p:txBody>
      </p:sp>
      <p:sp>
        <p:nvSpPr>
          <p:cNvPr id="30725" name="Text Box 12"/>
          <p:cNvSpPr txBox="1">
            <a:spLocks noChangeArrowheads="1"/>
          </p:cNvSpPr>
          <p:nvPr/>
        </p:nvSpPr>
        <p:spPr bwMode="auto">
          <a:xfrm>
            <a:off x="4500562" y="2500306"/>
            <a:ext cx="428466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/>
              <a:t>Measured power dissipation  per </a:t>
            </a:r>
            <a:r>
              <a:rPr lang="en-US" sz="1800" b="1" dirty="0" err="1"/>
              <a:t>ch</a:t>
            </a:r>
            <a:r>
              <a:rPr lang="en-US" sz="1800" b="1" dirty="0"/>
              <a:t> </a:t>
            </a:r>
            <a:r>
              <a:rPr lang="en-US" sz="1800" i="1" dirty="0"/>
              <a:t>(</a:t>
            </a:r>
            <a:r>
              <a:rPr lang="en-US" sz="1800" i="1" dirty="0" err="1"/>
              <a:t>wrt</a:t>
            </a:r>
            <a:r>
              <a:rPr lang="en-US" sz="1800" i="1" dirty="0"/>
              <a:t> all the analog chain up and including the ADC):</a:t>
            </a:r>
          </a:p>
          <a:p>
            <a:r>
              <a:rPr lang="en-US" sz="2000" b="1" dirty="0"/>
              <a:t>           ~1.35mW/channel</a:t>
            </a:r>
          </a:p>
          <a:p>
            <a:endParaRPr lang="en-US" sz="1800" i="1" dirty="0"/>
          </a:p>
          <a:p>
            <a:r>
              <a:rPr lang="en-US" sz="1800" b="1" dirty="0"/>
              <a:t>Measured gain ~ 43mV/MIP</a:t>
            </a:r>
          </a:p>
          <a:p>
            <a:r>
              <a:rPr lang="en-US" sz="1800" b="1" dirty="0"/>
              <a:t>@</a:t>
            </a:r>
            <a:r>
              <a:rPr lang="en-US" sz="1800" b="1" dirty="0">
                <a:solidFill>
                  <a:srgbClr val="FF0000"/>
                </a:solidFill>
              </a:rPr>
              <a:t> 2.6%</a:t>
            </a:r>
            <a:r>
              <a:rPr lang="en-US" sz="1800" b="1" dirty="0"/>
              <a:t> of nonlinearity up to 24MIP</a:t>
            </a:r>
            <a:endParaRPr lang="fr-FR" sz="1800" b="1" dirty="0"/>
          </a:p>
        </p:txBody>
      </p:sp>
      <p:pic>
        <p:nvPicPr>
          <p:cNvPr id="30727" name="Picture 15" descr="linea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11363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e CNR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928794" y="21429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88-channel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28926" y="714356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Test of the analogue 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e CN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571736" y="21429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Conclusion &amp; Perspective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57224" y="1714488"/>
            <a:ext cx="75358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</a:rPr>
              <a:t> A first front-end chip has been designed and tested  that allows to validate the choice of technology and architecture.  </a:t>
            </a:r>
          </a:p>
          <a:p>
            <a:pPr>
              <a:buFontTx/>
              <a:buChar char="•"/>
            </a:pPr>
            <a:endParaRPr lang="en-US" dirty="0" smtClean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 A second front-end chip with 88 channel was not fully tested but introduce us to a complex circuit. </a:t>
            </a:r>
            <a:endParaRPr lang="en-US" sz="1800" dirty="0" smtClean="0">
              <a:latin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800" dirty="0" smtClean="0">
                <a:latin typeface="Times New Roman" pitchFamily="18" charset="0"/>
              </a:rPr>
              <a:t> A new 128-channel chip is under development with an optimization in silicon surface by using 2f </a:t>
            </a:r>
            <a:r>
              <a:rPr lang="en-US" sz="1800" dirty="0" err="1" smtClean="0">
                <a:latin typeface="Times New Roman" pitchFamily="18" charset="0"/>
              </a:rPr>
              <a:t>Mimcaps</a:t>
            </a:r>
            <a:r>
              <a:rPr lang="en-US" sz="1800" dirty="0" smtClean="0">
                <a:latin typeface="Times New Roman" pitchFamily="18" charset="0"/>
              </a:rPr>
              <a:t> capacitor 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dirty="0" smtClean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  Direct connection to detector  is under investigated </a:t>
            </a:r>
            <a:endParaRPr lang="en-US" sz="1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Le CN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2000232" y="571480"/>
            <a:ext cx="4724400" cy="715962"/>
          </a:xfrm>
          <a:prstGeom prst="rect">
            <a:avLst/>
          </a:prstGeom>
          <a:noFill/>
        </p:spPr>
        <p:txBody>
          <a:bodyPr vert="horz" lIns="90000" tIns="46800" rIns="90000" bIns="46800" rtlCol="0" anchor="ctr">
            <a:normAutofit fontScale="97500" lnSpcReduction="10000"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Outline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85852" y="2071678"/>
            <a:ext cx="6072230" cy="2587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FF000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Front-end chip pour silicon strips detector at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 ILC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		</a:t>
            </a:r>
            <a:endParaRPr lang="en-GB" dirty="0" smtClean="0">
              <a:solidFill>
                <a:srgbClr val="0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4-channel chip in 130nm CMOS</a:t>
            </a:r>
            <a:endParaRPr lang="en-GB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 88-channel mixed mode chip in 130nm CMOS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    </a:t>
            </a:r>
            <a:endParaRPr lang="en-GB" dirty="0">
              <a:latin typeface="Times New Roman" pitchFamily="18" charset="0"/>
            </a:endParaRPr>
          </a:p>
          <a:p>
            <a:pPr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Perspective &amp; Conclusion	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lvl="2" defTabSz="449263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>
              <a:solidFill>
                <a:srgbClr val="0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Le CN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357422" y="57148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Silicon strips readout at the ILC</a:t>
            </a: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3" y="1785926"/>
            <a:ext cx="5643602" cy="245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1357298"/>
            <a:ext cx="3722674" cy="428628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  The ASIC is designed to work at: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85852" y="4286256"/>
            <a:ext cx="6000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The </a:t>
            </a:r>
            <a:r>
              <a:rPr lang="en-US" sz="1800" dirty="0"/>
              <a:t>ILC machine cycle imposes the running condition of </a:t>
            </a:r>
            <a:r>
              <a:rPr lang="en-US" sz="1800" dirty="0" smtClean="0"/>
              <a:t>the detectors/electronics</a:t>
            </a:r>
            <a:endParaRPr lang="fr-FR" sz="18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86182" y="4857760"/>
            <a:ext cx="492922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4"/>
                </a:solidFill>
              </a:rPr>
              <a:t>Long shaping time (slow machine)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4"/>
                </a:solidFill>
              </a:rPr>
              <a:t>Power cycling (possible)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4"/>
                </a:solidFill>
              </a:rPr>
              <a:t>Digitization and pre-processing  :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accent4"/>
                </a:solidFill>
              </a:rPr>
              <a:t>Take advantage of time between inter-bunch trains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928794" y="5500702"/>
            <a:ext cx="1439862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144694" y="5573727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200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Le CN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143108" y="35716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4-channel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oupe 76"/>
          <p:cNvGrpSpPr/>
          <p:nvPr/>
        </p:nvGrpSpPr>
        <p:grpSpPr>
          <a:xfrm>
            <a:off x="1357290" y="1643050"/>
            <a:ext cx="6377027" cy="2825904"/>
            <a:chOff x="1552550" y="1789100"/>
            <a:chExt cx="6377027" cy="2825904"/>
          </a:xfrm>
        </p:grpSpPr>
        <p:sp>
          <p:nvSpPr>
            <p:cNvPr id="8" name="Text Box 81"/>
            <p:cNvSpPr txBox="1">
              <a:spLocks noChangeArrowheads="1"/>
            </p:cNvSpPr>
            <p:nvPr/>
          </p:nvSpPr>
          <p:spPr bwMode="auto">
            <a:xfrm>
              <a:off x="6643702" y="4000504"/>
              <a:ext cx="1285875" cy="268396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lIns="67680" tIns="33840" rIns="67680" bIns="33840">
              <a:spAutoFit/>
            </a:bodyPr>
            <a:lstStyle/>
            <a:p>
              <a:pPr defTabSz="457200">
                <a:buClr>
                  <a:srgbClr val="FF66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300" b="1" dirty="0" smtClean="0">
                  <a:solidFill>
                    <a:srgbClr val="FF6600"/>
                  </a:solidFill>
                </a:rPr>
                <a:t>Waveform </a:t>
              </a:r>
              <a:endParaRPr lang="en-GB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9" name="Line 83"/>
            <p:cNvSpPr>
              <a:spLocks noChangeShapeType="1"/>
            </p:cNvSpPr>
            <p:nvPr/>
          </p:nvSpPr>
          <p:spPr bwMode="auto">
            <a:xfrm>
              <a:off x="6072198" y="3800476"/>
              <a:ext cx="1588" cy="292100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84"/>
            <p:cNvSpPr>
              <a:spLocks noChangeShapeType="1"/>
            </p:cNvSpPr>
            <p:nvPr/>
          </p:nvSpPr>
          <p:spPr bwMode="auto">
            <a:xfrm flipV="1">
              <a:off x="6072198" y="3937001"/>
              <a:ext cx="227013" cy="161925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85"/>
            <p:cNvSpPr>
              <a:spLocks noChangeShapeType="1"/>
            </p:cNvSpPr>
            <p:nvPr/>
          </p:nvSpPr>
          <p:spPr bwMode="auto">
            <a:xfrm>
              <a:off x="6072198" y="3800476"/>
              <a:ext cx="227013" cy="146050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Rectangle 86"/>
            <p:cNvSpPr>
              <a:spLocks noChangeArrowheads="1"/>
            </p:cNvSpPr>
            <p:nvPr/>
          </p:nvSpPr>
          <p:spPr bwMode="auto">
            <a:xfrm>
              <a:off x="6065849" y="2714620"/>
              <a:ext cx="984250" cy="322273"/>
            </a:xfrm>
            <a:prstGeom prst="rect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87"/>
            <p:cNvSpPr>
              <a:spLocks noChangeShapeType="1"/>
            </p:cNvSpPr>
            <p:nvPr/>
          </p:nvSpPr>
          <p:spPr bwMode="auto">
            <a:xfrm>
              <a:off x="5921386" y="4021138"/>
              <a:ext cx="150813" cy="1587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88"/>
            <p:cNvSpPr>
              <a:spLocks noChangeShapeType="1"/>
            </p:cNvSpPr>
            <p:nvPr/>
          </p:nvSpPr>
          <p:spPr bwMode="auto">
            <a:xfrm flipV="1">
              <a:off x="5692786" y="3208338"/>
              <a:ext cx="1588" cy="819150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89"/>
            <p:cNvSpPr>
              <a:spLocks noChangeShapeType="1"/>
            </p:cNvSpPr>
            <p:nvPr/>
          </p:nvSpPr>
          <p:spPr bwMode="auto">
            <a:xfrm>
              <a:off x="5692786" y="4021138"/>
              <a:ext cx="227013" cy="1587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90"/>
            <p:cNvSpPr>
              <a:spLocks noChangeShapeType="1"/>
            </p:cNvSpPr>
            <p:nvPr/>
          </p:nvSpPr>
          <p:spPr bwMode="auto">
            <a:xfrm>
              <a:off x="6299211" y="3946526"/>
              <a:ext cx="227013" cy="1587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91"/>
            <p:cNvSpPr>
              <a:spLocks noChangeShapeType="1"/>
            </p:cNvSpPr>
            <p:nvPr/>
          </p:nvSpPr>
          <p:spPr bwMode="auto">
            <a:xfrm>
              <a:off x="6072198" y="3360738"/>
              <a:ext cx="1588" cy="292100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92"/>
            <p:cNvSpPr>
              <a:spLocks noChangeShapeType="1"/>
            </p:cNvSpPr>
            <p:nvPr/>
          </p:nvSpPr>
          <p:spPr bwMode="auto">
            <a:xfrm flipV="1">
              <a:off x="6072198" y="3500438"/>
              <a:ext cx="227013" cy="161925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93"/>
            <p:cNvSpPr>
              <a:spLocks noChangeShapeType="1"/>
            </p:cNvSpPr>
            <p:nvPr/>
          </p:nvSpPr>
          <p:spPr bwMode="auto">
            <a:xfrm>
              <a:off x="6072198" y="3360738"/>
              <a:ext cx="227013" cy="146050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94"/>
            <p:cNvSpPr>
              <a:spLocks noChangeShapeType="1"/>
            </p:cNvSpPr>
            <p:nvPr/>
          </p:nvSpPr>
          <p:spPr bwMode="auto">
            <a:xfrm>
              <a:off x="5921386" y="3579813"/>
              <a:ext cx="150813" cy="3175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95"/>
            <p:cNvSpPr>
              <a:spLocks noChangeShapeType="1"/>
            </p:cNvSpPr>
            <p:nvPr/>
          </p:nvSpPr>
          <p:spPr bwMode="auto">
            <a:xfrm>
              <a:off x="5465773" y="3579813"/>
              <a:ext cx="452438" cy="3175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6"/>
            <p:cNvSpPr>
              <a:spLocks noChangeShapeType="1"/>
            </p:cNvSpPr>
            <p:nvPr/>
          </p:nvSpPr>
          <p:spPr bwMode="auto">
            <a:xfrm>
              <a:off x="6299211" y="3506788"/>
              <a:ext cx="227013" cy="1587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97"/>
            <p:cNvSpPr>
              <a:spLocks noChangeShapeType="1"/>
            </p:cNvSpPr>
            <p:nvPr/>
          </p:nvSpPr>
          <p:spPr bwMode="auto">
            <a:xfrm flipV="1">
              <a:off x="6500826" y="3000372"/>
              <a:ext cx="1" cy="1071570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98"/>
            <p:cNvSpPr txBox="1">
              <a:spLocks noChangeArrowheads="1"/>
            </p:cNvSpPr>
            <p:nvPr/>
          </p:nvSpPr>
          <p:spPr bwMode="auto">
            <a:xfrm>
              <a:off x="6143636" y="2714620"/>
              <a:ext cx="908050" cy="422284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lIns="67680" tIns="33840" rIns="67680" bIns="33840">
              <a:spAutoFit/>
            </a:bodyPr>
            <a:lstStyle/>
            <a:p>
              <a:pPr defTabSz="457200">
                <a:buClr>
                  <a:srgbClr val="FF66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300" b="1" dirty="0" smtClean="0">
                  <a:solidFill>
                    <a:srgbClr val="FF6600"/>
                  </a:solidFill>
                </a:rPr>
                <a:t>Counter</a:t>
              </a:r>
              <a:endParaRPr lang="en-GB" sz="1300" b="1" dirty="0">
                <a:solidFill>
                  <a:srgbClr val="FF6600"/>
                </a:solidFill>
              </a:endParaRPr>
            </a:p>
            <a:p>
              <a:pPr defTabSz="457200">
                <a:buClr>
                  <a:srgbClr val="FF66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000" b="1" dirty="0">
                <a:solidFill>
                  <a:srgbClr val="FF6600"/>
                </a:solidFill>
              </a:endParaRPr>
            </a:p>
          </p:txBody>
        </p:sp>
        <p:sp>
          <p:nvSpPr>
            <p:cNvPr id="28" name="Line 99"/>
            <p:cNvSpPr>
              <a:spLocks noChangeShapeType="1"/>
            </p:cNvSpPr>
            <p:nvPr/>
          </p:nvSpPr>
          <p:spPr bwMode="auto">
            <a:xfrm flipV="1">
              <a:off x="5278444" y="2992435"/>
              <a:ext cx="150813" cy="234950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100"/>
            <p:cNvSpPr>
              <a:spLocks noChangeShapeType="1"/>
            </p:cNvSpPr>
            <p:nvPr/>
          </p:nvSpPr>
          <p:spPr bwMode="auto">
            <a:xfrm flipH="1">
              <a:off x="5119694" y="3219447"/>
              <a:ext cx="166688" cy="3175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101"/>
            <p:cNvSpPr>
              <a:spLocks noChangeShapeType="1"/>
            </p:cNvSpPr>
            <p:nvPr/>
          </p:nvSpPr>
          <p:spPr bwMode="auto">
            <a:xfrm>
              <a:off x="5429256" y="3000372"/>
              <a:ext cx="304800" cy="7933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 Box 102"/>
            <p:cNvSpPr txBox="1">
              <a:spLocks noChangeArrowheads="1"/>
            </p:cNvSpPr>
            <p:nvPr/>
          </p:nvSpPr>
          <p:spPr bwMode="auto">
            <a:xfrm>
              <a:off x="5357818" y="4286256"/>
              <a:ext cx="1635297" cy="253007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b="1" dirty="0" smtClean="0">
                  <a:solidFill>
                    <a:srgbClr val="FF0000"/>
                  </a:solidFill>
                </a:rPr>
                <a:t> 12-bit single ramp ADC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Line 103"/>
            <p:cNvSpPr>
              <a:spLocks noChangeShapeType="1"/>
            </p:cNvSpPr>
            <p:nvPr/>
          </p:nvSpPr>
          <p:spPr bwMode="auto">
            <a:xfrm flipV="1">
              <a:off x="6786578" y="3929066"/>
              <a:ext cx="571504" cy="0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104"/>
            <p:cNvSpPr>
              <a:spLocks noChangeShapeType="1"/>
            </p:cNvSpPr>
            <p:nvPr/>
          </p:nvSpPr>
          <p:spPr bwMode="auto">
            <a:xfrm flipV="1">
              <a:off x="6429388" y="3286124"/>
              <a:ext cx="150813" cy="88900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106"/>
            <p:cNvSpPr>
              <a:spLocks noChangeShapeType="1"/>
            </p:cNvSpPr>
            <p:nvPr/>
          </p:nvSpPr>
          <p:spPr bwMode="auto">
            <a:xfrm>
              <a:off x="6784990" y="3505199"/>
              <a:ext cx="530225" cy="1587"/>
            </a:xfrm>
            <a:prstGeom prst="line">
              <a:avLst/>
            </a:prstGeom>
            <a:noFill/>
            <a:ln w="36720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Text Box 107"/>
            <p:cNvSpPr txBox="1">
              <a:spLocks noChangeArrowheads="1"/>
            </p:cNvSpPr>
            <p:nvPr/>
          </p:nvSpPr>
          <p:spPr bwMode="auto">
            <a:xfrm>
              <a:off x="6786578" y="3214686"/>
              <a:ext cx="547688" cy="285750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FF66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00" b="1">
                  <a:solidFill>
                    <a:srgbClr val="FF6600"/>
                  </a:solidFill>
                </a:rPr>
                <a:t>Ch #</a:t>
              </a:r>
            </a:p>
          </p:txBody>
        </p:sp>
        <p:sp>
          <p:nvSpPr>
            <p:cNvPr id="36" name="Line 108"/>
            <p:cNvSpPr>
              <a:spLocks noChangeShapeType="1"/>
            </p:cNvSpPr>
            <p:nvPr/>
          </p:nvSpPr>
          <p:spPr bwMode="auto">
            <a:xfrm>
              <a:off x="5465773" y="3871913"/>
              <a:ext cx="606425" cy="1587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109"/>
            <p:cNvSpPr>
              <a:spLocks noChangeShapeType="1"/>
            </p:cNvSpPr>
            <p:nvPr/>
          </p:nvSpPr>
          <p:spPr bwMode="auto">
            <a:xfrm>
              <a:off x="5692786" y="3435351"/>
              <a:ext cx="377825" cy="158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110"/>
            <p:cNvSpPr>
              <a:spLocks noChangeShapeType="1"/>
            </p:cNvSpPr>
            <p:nvPr/>
          </p:nvSpPr>
          <p:spPr bwMode="auto">
            <a:xfrm>
              <a:off x="5692786" y="3435351"/>
              <a:ext cx="1588" cy="146050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111"/>
            <p:cNvSpPr>
              <a:spLocks noChangeShapeType="1"/>
            </p:cNvSpPr>
            <p:nvPr/>
          </p:nvSpPr>
          <p:spPr bwMode="auto">
            <a:xfrm>
              <a:off x="1785913" y="3616313"/>
              <a:ext cx="1588" cy="657225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112"/>
            <p:cNvSpPr>
              <a:spLocks noChangeShapeType="1"/>
            </p:cNvSpPr>
            <p:nvPr/>
          </p:nvSpPr>
          <p:spPr bwMode="auto">
            <a:xfrm>
              <a:off x="1785913" y="3616313"/>
              <a:ext cx="681038" cy="292100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113"/>
            <p:cNvSpPr>
              <a:spLocks noChangeShapeType="1"/>
            </p:cNvSpPr>
            <p:nvPr/>
          </p:nvSpPr>
          <p:spPr bwMode="auto">
            <a:xfrm flipH="1">
              <a:off x="1552550" y="3910000"/>
              <a:ext cx="242888" cy="1587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114"/>
            <p:cNvSpPr>
              <a:spLocks noChangeShapeType="1"/>
            </p:cNvSpPr>
            <p:nvPr/>
          </p:nvSpPr>
          <p:spPr bwMode="auto">
            <a:xfrm flipV="1">
              <a:off x="1785913" y="3898888"/>
              <a:ext cx="681038" cy="381000"/>
            </a:xfrm>
            <a:prstGeom prst="line">
              <a:avLst/>
            </a:prstGeom>
            <a:noFill/>
            <a:ln w="3672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115"/>
            <p:cNvSpPr>
              <a:spLocks noChangeArrowheads="1"/>
            </p:cNvSpPr>
            <p:nvPr/>
          </p:nvSpPr>
          <p:spPr bwMode="auto">
            <a:xfrm>
              <a:off x="3000364" y="4214818"/>
              <a:ext cx="1746803" cy="268396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333399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300" b="1" dirty="0" err="1" smtClean="0">
                  <a:solidFill>
                    <a:srgbClr val="333399"/>
                  </a:solidFill>
                </a:rPr>
                <a:t>Analog</a:t>
              </a:r>
              <a:r>
                <a:rPr lang="en-GB" sz="1300" b="1" dirty="0" smtClean="0">
                  <a:solidFill>
                    <a:srgbClr val="333399"/>
                  </a:solidFill>
                </a:rPr>
                <a:t> memory(6MHz)</a:t>
              </a:r>
              <a:endParaRPr lang="en-GB" sz="1300" b="1" dirty="0">
                <a:solidFill>
                  <a:srgbClr val="333399"/>
                </a:solidFill>
              </a:endParaRPr>
            </a:p>
          </p:txBody>
        </p:sp>
        <p:sp>
          <p:nvSpPr>
            <p:cNvPr id="44" name="Line 116"/>
            <p:cNvSpPr>
              <a:spLocks noChangeShapeType="1"/>
            </p:cNvSpPr>
            <p:nvPr/>
          </p:nvSpPr>
          <p:spPr bwMode="auto">
            <a:xfrm>
              <a:off x="3376588" y="2298688"/>
              <a:ext cx="1588" cy="658812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117"/>
            <p:cNvSpPr>
              <a:spLocks noChangeShapeType="1"/>
            </p:cNvSpPr>
            <p:nvPr/>
          </p:nvSpPr>
          <p:spPr bwMode="auto">
            <a:xfrm flipV="1">
              <a:off x="3376588" y="2584438"/>
              <a:ext cx="679450" cy="381000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118"/>
            <p:cNvSpPr>
              <a:spLocks noChangeShapeType="1"/>
            </p:cNvSpPr>
            <p:nvPr/>
          </p:nvSpPr>
          <p:spPr bwMode="auto">
            <a:xfrm>
              <a:off x="3376588" y="2298688"/>
              <a:ext cx="679450" cy="29368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119"/>
            <p:cNvSpPr>
              <a:spLocks noChangeShapeType="1"/>
            </p:cNvSpPr>
            <p:nvPr/>
          </p:nvSpPr>
          <p:spPr bwMode="auto">
            <a:xfrm flipV="1">
              <a:off x="2847950" y="2584438"/>
              <a:ext cx="1588" cy="1331912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120"/>
            <p:cNvSpPr>
              <a:spLocks noChangeShapeType="1"/>
            </p:cNvSpPr>
            <p:nvPr/>
          </p:nvSpPr>
          <p:spPr bwMode="auto">
            <a:xfrm flipV="1">
              <a:off x="2857488" y="2571744"/>
              <a:ext cx="500067" cy="0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121"/>
            <p:cNvSpPr>
              <a:spLocks noChangeShapeType="1"/>
            </p:cNvSpPr>
            <p:nvPr/>
          </p:nvSpPr>
          <p:spPr bwMode="auto">
            <a:xfrm>
              <a:off x="2619350" y="1935150"/>
              <a:ext cx="757238" cy="43973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122"/>
            <p:cNvSpPr>
              <a:spLocks noChangeShapeType="1"/>
            </p:cNvSpPr>
            <p:nvPr/>
          </p:nvSpPr>
          <p:spPr bwMode="auto">
            <a:xfrm flipV="1">
              <a:off x="2619350" y="2801925"/>
              <a:ext cx="757238" cy="455612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Text Box 123"/>
            <p:cNvSpPr txBox="1">
              <a:spLocks noChangeArrowheads="1"/>
            </p:cNvSpPr>
            <p:nvPr/>
          </p:nvSpPr>
          <p:spPr bwMode="auto">
            <a:xfrm>
              <a:off x="3187675" y="2054213"/>
              <a:ext cx="1125538" cy="311150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333399"/>
                </a:buClr>
                <a:buSzPct val="100000"/>
                <a:buFont typeface="Symbol" pitchFamily="18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00" b="1">
                  <a:solidFill>
                    <a:srgbClr val="333399"/>
                  </a:solidFill>
                  <a:latin typeface="Symbol" pitchFamily="18" charset="2"/>
                </a:rPr>
                <a:t></a:t>
              </a:r>
              <a:r>
                <a:rPr lang="en-GB" sz="1000" b="1" baseline="-25000">
                  <a:solidFill>
                    <a:srgbClr val="333399"/>
                  </a:solidFill>
                  <a:latin typeface="Comic Sans MS" pitchFamily="66" charset="0"/>
                </a:rPr>
                <a:t>i</a:t>
              </a:r>
              <a:r>
                <a:rPr lang="en-GB" sz="1000" b="1">
                  <a:solidFill>
                    <a:srgbClr val="333399"/>
                  </a:solidFill>
                  <a:latin typeface="Comic Sans MS" pitchFamily="66" charset="0"/>
                </a:rPr>
                <a:t>V</a:t>
              </a:r>
              <a:r>
                <a:rPr lang="en-GB" sz="1000" b="1" baseline="-25000">
                  <a:solidFill>
                    <a:srgbClr val="333399"/>
                  </a:solidFill>
                  <a:latin typeface="Comic Sans MS" pitchFamily="66" charset="0"/>
                </a:rPr>
                <a:t>i</a:t>
              </a:r>
              <a:r>
                <a:rPr lang="en-GB" sz="1000" b="1">
                  <a:solidFill>
                    <a:srgbClr val="333399"/>
                  </a:solidFill>
                  <a:latin typeface="Comic Sans MS" pitchFamily="66" charset="0"/>
                </a:rPr>
                <a:t> &gt; th</a:t>
              </a:r>
            </a:p>
          </p:txBody>
        </p:sp>
        <p:sp>
          <p:nvSpPr>
            <p:cNvPr id="52" name="Text Box 124"/>
            <p:cNvSpPr txBox="1">
              <a:spLocks noChangeArrowheads="1"/>
            </p:cNvSpPr>
            <p:nvPr/>
          </p:nvSpPr>
          <p:spPr bwMode="auto">
            <a:xfrm>
              <a:off x="3222600" y="1789100"/>
              <a:ext cx="788655" cy="268396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333399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300" b="1" dirty="0" err="1" smtClean="0">
                  <a:solidFill>
                    <a:srgbClr val="333399"/>
                  </a:solidFill>
                </a:rPr>
                <a:t>Sparsifier</a:t>
              </a:r>
              <a:endParaRPr lang="en-GB" sz="1300" b="1" dirty="0">
                <a:solidFill>
                  <a:srgbClr val="333399"/>
                </a:solidFill>
              </a:endParaRPr>
            </a:p>
          </p:txBody>
        </p:sp>
        <p:sp>
          <p:nvSpPr>
            <p:cNvPr id="53" name="Text Box 126"/>
            <p:cNvSpPr txBox="1">
              <a:spLocks noChangeArrowheads="1"/>
            </p:cNvSpPr>
            <p:nvPr/>
          </p:nvSpPr>
          <p:spPr bwMode="auto">
            <a:xfrm>
              <a:off x="1857356" y="1928802"/>
              <a:ext cx="997495" cy="268396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300" b="1" dirty="0" smtClean="0">
                  <a:solidFill>
                    <a:srgbClr val="000000"/>
                  </a:solidFill>
                </a:rPr>
                <a:t>Channel </a:t>
              </a:r>
              <a:r>
                <a:rPr lang="en-GB" sz="1300" b="1" dirty="0">
                  <a:solidFill>
                    <a:srgbClr val="000000"/>
                  </a:solidFill>
                </a:rPr>
                <a:t>n+1</a:t>
              </a:r>
            </a:p>
          </p:txBody>
        </p:sp>
        <p:sp>
          <p:nvSpPr>
            <p:cNvPr id="54" name="Line 127"/>
            <p:cNvSpPr>
              <a:spLocks noChangeShapeType="1"/>
            </p:cNvSpPr>
            <p:nvPr/>
          </p:nvSpPr>
          <p:spPr bwMode="auto">
            <a:xfrm>
              <a:off x="2392338" y="3910000"/>
              <a:ext cx="1588" cy="158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Text Box 128"/>
            <p:cNvSpPr txBox="1">
              <a:spLocks noChangeArrowheads="1"/>
            </p:cNvSpPr>
            <p:nvPr/>
          </p:nvSpPr>
          <p:spPr bwMode="auto">
            <a:xfrm>
              <a:off x="1857356" y="2928934"/>
              <a:ext cx="965435" cy="268396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300" b="1" dirty="0" smtClean="0">
                  <a:solidFill>
                    <a:srgbClr val="000000"/>
                  </a:solidFill>
                </a:rPr>
                <a:t>Channel </a:t>
              </a:r>
              <a:r>
                <a:rPr lang="en-GB" sz="1300" b="1" dirty="0">
                  <a:solidFill>
                    <a:srgbClr val="000000"/>
                  </a:solidFill>
                </a:rPr>
                <a:t>n-1</a:t>
              </a:r>
            </a:p>
          </p:txBody>
        </p:sp>
        <p:sp>
          <p:nvSpPr>
            <p:cNvPr id="56" name="Line 130"/>
            <p:cNvSpPr>
              <a:spLocks noChangeShapeType="1"/>
            </p:cNvSpPr>
            <p:nvPr/>
          </p:nvSpPr>
          <p:spPr bwMode="auto">
            <a:xfrm>
              <a:off x="2468538" y="3910000"/>
              <a:ext cx="908050" cy="158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Text Box 132"/>
            <p:cNvSpPr txBox="1">
              <a:spLocks noChangeArrowheads="1"/>
            </p:cNvSpPr>
            <p:nvPr/>
          </p:nvSpPr>
          <p:spPr bwMode="auto">
            <a:xfrm>
              <a:off x="2001817" y="4146554"/>
              <a:ext cx="795260" cy="468450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0033CC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300" b="1" dirty="0">
                  <a:solidFill>
                    <a:srgbClr val="0033CC"/>
                  </a:solidFill>
                </a:rPr>
                <a:t>Preamp +</a:t>
              </a:r>
            </a:p>
            <a:p>
              <a:pPr defTabSz="457200">
                <a:buClr>
                  <a:srgbClr val="0033CC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300" b="1" dirty="0" smtClean="0">
                  <a:solidFill>
                    <a:srgbClr val="0033CC"/>
                  </a:solidFill>
                </a:rPr>
                <a:t>Shaper</a:t>
              </a:r>
              <a:endParaRPr lang="en-GB" sz="1300" b="1" dirty="0">
                <a:solidFill>
                  <a:srgbClr val="808080"/>
                </a:solidFill>
              </a:endParaRPr>
            </a:p>
          </p:txBody>
        </p:sp>
        <p:sp>
          <p:nvSpPr>
            <p:cNvPr id="58" name="Line 133"/>
            <p:cNvSpPr>
              <a:spLocks noChangeShapeType="1"/>
            </p:cNvSpPr>
            <p:nvPr/>
          </p:nvSpPr>
          <p:spPr bwMode="auto">
            <a:xfrm>
              <a:off x="3376588" y="3689338"/>
              <a:ext cx="1588" cy="43973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134"/>
            <p:cNvSpPr>
              <a:spLocks noChangeShapeType="1"/>
            </p:cNvSpPr>
            <p:nvPr/>
          </p:nvSpPr>
          <p:spPr bwMode="auto">
            <a:xfrm>
              <a:off x="3603600" y="3689338"/>
              <a:ext cx="3175" cy="43973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135"/>
            <p:cNvSpPr>
              <a:spLocks noChangeShapeType="1"/>
            </p:cNvSpPr>
            <p:nvPr/>
          </p:nvSpPr>
          <p:spPr bwMode="auto">
            <a:xfrm>
              <a:off x="3829025" y="3689338"/>
              <a:ext cx="1588" cy="43973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136"/>
            <p:cNvSpPr>
              <a:spLocks noChangeShapeType="1"/>
            </p:cNvSpPr>
            <p:nvPr/>
          </p:nvSpPr>
          <p:spPr bwMode="auto">
            <a:xfrm>
              <a:off x="4057625" y="3689338"/>
              <a:ext cx="1588" cy="43973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137"/>
            <p:cNvSpPr>
              <a:spLocks noChangeShapeType="1"/>
            </p:cNvSpPr>
            <p:nvPr/>
          </p:nvSpPr>
          <p:spPr bwMode="auto">
            <a:xfrm>
              <a:off x="4284638" y="3689338"/>
              <a:ext cx="1588" cy="43973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138"/>
            <p:cNvSpPr>
              <a:spLocks noChangeShapeType="1"/>
            </p:cNvSpPr>
            <p:nvPr/>
          </p:nvSpPr>
          <p:spPr bwMode="auto">
            <a:xfrm>
              <a:off x="3376588" y="3689338"/>
              <a:ext cx="1058863" cy="158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139"/>
            <p:cNvSpPr>
              <a:spLocks noChangeShapeType="1"/>
            </p:cNvSpPr>
            <p:nvPr/>
          </p:nvSpPr>
          <p:spPr bwMode="auto">
            <a:xfrm>
              <a:off x="3376588" y="4129075"/>
              <a:ext cx="1135063" cy="158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140"/>
            <p:cNvSpPr>
              <a:spLocks noChangeShapeType="1"/>
            </p:cNvSpPr>
            <p:nvPr/>
          </p:nvSpPr>
          <p:spPr bwMode="auto">
            <a:xfrm flipV="1">
              <a:off x="4511650" y="3681400"/>
              <a:ext cx="1588" cy="455612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141"/>
            <p:cNvSpPr>
              <a:spLocks noChangeShapeType="1"/>
            </p:cNvSpPr>
            <p:nvPr/>
          </p:nvSpPr>
          <p:spPr bwMode="auto">
            <a:xfrm flipH="1">
              <a:off x="4349725" y="3689338"/>
              <a:ext cx="166688" cy="158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142"/>
            <p:cNvSpPr>
              <a:spLocks noChangeShapeType="1"/>
            </p:cNvSpPr>
            <p:nvPr/>
          </p:nvSpPr>
          <p:spPr bwMode="auto">
            <a:xfrm>
              <a:off x="4429124" y="2571744"/>
              <a:ext cx="9502" cy="752469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143"/>
            <p:cNvSpPr>
              <a:spLocks noChangeShapeType="1"/>
            </p:cNvSpPr>
            <p:nvPr/>
          </p:nvSpPr>
          <p:spPr bwMode="auto">
            <a:xfrm>
              <a:off x="4511650" y="3910000"/>
              <a:ext cx="833438" cy="1587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144"/>
            <p:cNvSpPr>
              <a:spLocks noChangeShapeType="1"/>
            </p:cNvSpPr>
            <p:nvPr/>
          </p:nvSpPr>
          <p:spPr bwMode="auto">
            <a:xfrm>
              <a:off x="2166913" y="3470263"/>
              <a:ext cx="1588" cy="29210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Text Box 145"/>
            <p:cNvSpPr txBox="1">
              <a:spLocks noChangeArrowheads="1"/>
            </p:cNvSpPr>
            <p:nvPr/>
          </p:nvSpPr>
          <p:spPr bwMode="auto">
            <a:xfrm>
              <a:off x="1862113" y="3228963"/>
              <a:ext cx="587375" cy="285750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000" b="1">
                  <a:solidFill>
                    <a:srgbClr val="FF0000"/>
                  </a:solidFill>
                </a:rPr>
                <a:t>reset</a:t>
              </a:r>
            </a:p>
          </p:txBody>
        </p:sp>
        <p:sp>
          <p:nvSpPr>
            <p:cNvPr id="71" name="Line 147"/>
            <p:cNvSpPr>
              <a:spLocks noChangeShapeType="1"/>
            </p:cNvSpPr>
            <p:nvPr/>
          </p:nvSpPr>
          <p:spPr bwMode="auto">
            <a:xfrm>
              <a:off x="6500826" y="2357430"/>
              <a:ext cx="1588" cy="357190"/>
            </a:xfrm>
            <a:prstGeom prst="line">
              <a:avLst/>
            </a:prstGeom>
            <a:noFill/>
            <a:ln w="3672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Text Box 148"/>
            <p:cNvSpPr txBox="1">
              <a:spLocks noChangeArrowheads="1"/>
            </p:cNvSpPr>
            <p:nvPr/>
          </p:nvSpPr>
          <p:spPr bwMode="auto">
            <a:xfrm>
              <a:off x="6000760" y="2143116"/>
              <a:ext cx="1071233" cy="268396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FF33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300" b="1" dirty="0">
                  <a:solidFill>
                    <a:srgbClr val="FF3300"/>
                  </a:solidFill>
                </a:rPr>
                <a:t>Clock </a:t>
              </a:r>
              <a:r>
                <a:rPr lang="en-GB" sz="1300" b="1" dirty="0" smtClean="0">
                  <a:solidFill>
                    <a:srgbClr val="FF3300"/>
                  </a:solidFill>
                </a:rPr>
                <a:t>48 </a:t>
              </a:r>
              <a:r>
                <a:rPr lang="en-GB" sz="1300" b="1" dirty="0">
                  <a:solidFill>
                    <a:srgbClr val="FF3300"/>
                  </a:solidFill>
                </a:rPr>
                <a:t>MHz</a:t>
              </a:r>
            </a:p>
          </p:txBody>
        </p:sp>
        <p:sp>
          <p:nvSpPr>
            <p:cNvPr id="73" name="Text Box 149"/>
            <p:cNvSpPr txBox="1">
              <a:spLocks noChangeArrowheads="1"/>
            </p:cNvSpPr>
            <p:nvPr/>
          </p:nvSpPr>
          <p:spPr bwMode="auto">
            <a:xfrm>
              <a:off x="3438500" y="3079738"/>
              <a:ext cx="588963" cy="285750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300" b="1">
                  <a:solidFill>
                    <a:srgbClr val="FF0000"/>
                  </a:solidFill>
                </a:rPr>
                <a:t>reset</a:t>
              </a:r>
            </a:p>
          </p:txBody>
        </p:sp>
        <p:sp>
          <p:nvSpPr>
            <p:cNvPr id="74" name="Line 150"/>
            <p:cNvSpPr>
              <a:spLocks noChangeShapeType="1"/>
            </p:cNvSpPr>
            <p:nvPr/>
          </p:nvSpPr>
          <p:spPr bwMode="auto">
            <a:xfrm flipV="1">
              <a:off x="3797275" y="2865425"/>
              <a:ext cx="1588" cy="29051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143"/>
            <p:cNvSpPr>
              <a:spLocks noChangeShapeType="1"/>
            </p:cNvSpPr>
            <p:nvPr/>
          </p:nvSpPr>
          <p:spPr bwMode="auto">
            <a:xfrm flipV="1">
              <a:off x="4000496" y="2571744"/>
              <a:ext cx="928694" cy="1"/>
            </a:xfrm>
            <a:prstGeom prst="line">
              <a:avLst/>
            </a:prstGeom>
            <a:noFill/>
            <a:ln w="36720">
              <a:solidFill>
                <a:srgbClr val="0033CC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Text Box 124"/>
            <p:cNvSpPr txBox="1">
              <a:spLocks noChangeArrowheads="1"/>
            </p:cNvSpPr>
            <p:nvPr/>
          </p:nvSpPr>
          <p:spPr bwMode="auto">
            <a:xfrm>
              <a:off x="4143372" y="2285992"/>
              <a:ext cx="610273" cy="268396"/>
            </a:xfrm>
            <a:prstGeom prst="rect">
              <a:avLst/>
            </a:prstGeom>
            <a:noFill/>
            <a:ln w="36720">
              <a:noFill/>
              <a:round/>
              <a:headEnd/>
              <a:tailEnd/>
            </a:ln>
            <a:effectLst/>
          </p:spPr>
          <p:txBody>
            <a:bodyPr wrap="none" lIns="67680" tIns="33840" rIns="67680" bIns="33840">
              <a:spAutoFit/>
            </a:bodyPr>
            <a:lstStyle/>
            <a:p>
              <a:pPr defTabSz="457200">
                <a:buClr>
                  <a:srgbClr val="333399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300" b="1" dirty="0" smtClean="0">
                  <a:solidFill>
                    <a:srgbClr val="333399"/>
                  </a:solidFill>
                </a:rPr>
                <a:t>Trigger</a:t>
              </a:r>
              <a:endParaRPr lang="en-GB" sz="1300" b="1" dirty="0">
                <a:solidFill>
                  <a:srgbClr val="333399"/>
                </a:solidFill>
              </a:endParaRPr>
            </a:p>
          </p:txBody>
        </p:sp>
      </p:grpSp>
      <p:sp>
        <p:nvSpPr>
          <p:cNvPr id="78" name="ZoneTexte 77"/>
          <p:cNvSpPr txBox="1"/>
          <p:nvPr/>
        </p:nvSpPr>
        <p:spPr>
          <a:xfrm>
            <a:off x="2786050" y="928670"/>
            <a:ext cx="43577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Synopsys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of 4-</a:t>
            </a:r>
            <a:r>
              <a:rPr lang="fr-FR" sz="2400" dirty="0" err="1" smtClean="0">
                <a:solidFill>
                  <a:schemeClr val="bg2">
                    <a:lumMod val="25000"/>
                  </a:schemeClr>
                </a:solidFill>
              </a:rPr>
              <a:t>channel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 chip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9" name="Text Box 82"/>
          <p:cNvSpPr txBox="1">
            <a:spLocks noChangeArrowheads="1"/>
          </p:cNvSpPr>
          <p:nvPr/>
        </p:nvSpPr>
        <p:spPr bwMode="auto">
          <a:xfrm>
            <a:off x="928662" y="4840272"/>
            <a:ext cx="5297488" cy="384175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0" name="Picture 7" descr="Chip1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714884"/>
            <a:ext cx="2317738" cy="1217073"/>
          </a:xfrm>
          <a:prstGeom prst="rect">
            <a:avLst/>
          </a:prstGeom>
          <a:noFill/>
        </p:spPr>
      </p:pic>
      <p:pic>
        <p:nvPicPr>
          <p:cNvPr id="8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714884"/>
            <a:ext cx="2500330" cy="1208185"/>
          </a:xfrm>
          <a:prstGeom prst="rect">
            <a:avLst/>
          </a:prstGeom>
          <a:noFill/>
        </p:spPr>
      </p:pic>
      <p:sp>
        <p:nvSpPr>
          <p:cNvPr id="82" name="Line 14"/>
          <p:cNvSpPr>
            <a:spLocks noChangeShapeType="1"/>
          </p:cNvSpPr>
          <p:nvPr/>
        </p:nvSpPr>
        <p:spPr bwMode="auto">
          <a:xfrm>
            <a:off x="4143372" y="4714884"/>
            <a:ext cx="0" cy="12255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3" name="Line 15"/>
          <p:cNvSpPr>
            <a:spLocks noChangeShapeType="1"/>
          </p:cNvSpPr>
          <p:nvPr/>
        </p:nvSpPr>
        <p:spPr bwMode="auto">
          <a:xfrm>
            <a:off x="1571605" y="6000768"/>
            <a:ext cx="25003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643174" y="6072206"/>
            <a:ext cx="719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3mm</a:t>
            </a:r>
          </a:p>
        </p:txBody>
      </p: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5072066" y="6000768"/>
            <a:ext cx="20717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/>
              <a:t>130nm chip layout </a:t>
            </a:r>
            <a:r>
              <a:rPr lang="en-US" sz="1200" i="1" dirty="0" smtClean="0"/>
              <a:t>et photo</a:t>
            </a:r>
            <a:endParaRPr lang="en-US" sz="1200" i="1" dirty="0"/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4143372" y="5143512"/>
            <a:ext cx="64294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1.5mm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343E-6F76-4B69-8E81-F87408DD7A3A}" type="slidenum">
              <a:rPr lang="en-US"/>
              <a:pPr/>
              <a:t>5</a:t>
            </a:fld>
            <a:endParaRPr lang="en-US"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e CN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143108" y="28572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4-channel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928926" y="928670"/>
            <a:ext cx="4000528" cy="714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Synopsys of analog pipeline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1857356" y="2285992"/>
            <a:ext cx="4776788" cy="3040063"/>
            <a:chOff x="1361" y="3470"/>
            <a:chExt cx="7524" cy="4788"/>
          </a:xfrm>
        </p:grpSpPr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1817" y="4097"/>
              <a:ext cx="5928" cy="4047"/>
              <a:chOff x="1817" y="3584"/>
              <a:chExt cx="5928" cy="4047"/>
            </a:xfrm>
          </p:grpSpPr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1817" y="3926"/>
                <a:ext cx="6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 flipV="1">
                <a:off x="2444" y="3698"/>
                <a:ext cx="114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Line 8"/>
              <p:cNvSpPr>
                <a:spLocks noChangeShapeType="1"/>
              </p:cNvSpPr>
              <p:nvPr/>
            </p:nvSpPr>
            <p:spPr bwMode="auto">
              <a:xfrm>
                <a:off x="2615" y="3926"/>
                <a:ext cx="7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9" name="Group 9"/>
              <p:cNvGrpSpPr>
                <a:grpSpLocks/>
              </p:cNvGrpSpPr>
              <p:nvPr/>
            </p:nvGrpSpPr>
            <p:grpSpPr bwMode="auto">
              <a:xfrm>
                <a:off x="3185" y="3926"/>
                <a:ext cx="456" cy="2394"/>
                <a:chOff x="3185" y="3926"/>
                <a:chExt cx="456" cy="2394"/>
              </a:xfrm>
            </p:grpSpPr>
            <p:sp>
              <p:nvSpPr>
                <p:cNvPr id="93" name="Line 10"/>
                <p:cNvSpPr>
                  <a:spLocks noChangeShapeType="1"/>
                </p:cNvSpPr>
                <p:nvPr/>
              </p:nvSpPr>
              <p:spPr bwMode="auto">
                <a:xfrm>
                  <a:off x="3413" y="3926"/>
                  <a:ext cx="0" cy="8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185" y="4781"/>
                  <a:ext cx="228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5" name="Line 12"/>
                <p:cNvSpPr>
                  <a:spLocks noChangeShapeType="1"/>
                </p:cNvSpPr>
                <p:nvPr/>
              </p:nvSpPr>
              <p:spPr bwMode="auto">
                <a:xfrm>
                  <a:off x="3413" y="5009"/>
                  <a:ext cx="0" cy="3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6" name="Line 13"/>
                <p:cNvSpPr>
                  <a:spLocks noChangeShapeType="1"/>
                </p:cNvSpPr>
                <p:nvPr/>
              </p:nvSpPr>
              <p:spPr bwMode="auto">
                <a:xfrm>
                  <a:off x="3185" y="5408"/>
                  <a:ext cx="4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7" name="Line 14"/>
                <p:cNvSpPr>
                  <a:spLocks noChangeShapeType="1"/>
                </p:cNvSpPr>
                <p:nvPr/>
              </p:nvSpPr>
              <p:spPr bwMode="auto">
                <a:xfrm>
                  <a:off x="3185" y="5579"/>
                  <a:ext cx="4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8" name="Line 15"/>
                <p:cNvSpPr>
                  <a:spLocks noChangeShapeType="1"/>
                </p:cNvSpPr>
                <p:nvPr/>
              </p:nvSpPr>
              <p:spPr bwMode="auto">
                <a:xfrm>
                  <a:off x="3413" y="5579"/>
                  <a:ext cx="0" cy="74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 flipH="1">
                <a:off x="2615" y="6320"/>
                <a:ext cx="7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Line 17"/>
              <p:cNvSpPr>
                <a:spLocks noChangeShapeType="1"/>
              </p:cNvSpPr>
              <p:nvPr/>
            </p:nvSpPr>
            <p:spPr bwMode="auto">
              <a:xfrm flipV="1">
                <a:off x="2387" y="6035"/>
                <a:ext cx="228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Line 18"/>
              <p:cNvSpPr>
                <a:spLocks noChangeShapeType="1"/>
              </p:cNvSpPr>
              <p:nvPr/>
            </p:nvSpPr>
            <p:spPr bwMode="auto">
              <a:xfrm flipH="1">
                <a:off x="1817" y="6320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Line 19"/>
              <p:cNvSpPr>
                <a:spLocks noChangeShapeType="1"/>
              </p:cNvSpPr>
              <p:nvPr/>
            </p:nvSpPr>
            <p:spPr bwMode="auto">
              <a:xfrm>
                <a:off x="3413" y="3926"/>
                <a:ext cx="7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Line 20"/>
              <p:cNvSpPr>
                <a:spLocks noChangeShapeType="1"/>
              </p:cNvSpPr>
              <p:nvPr/>
            </p:nvSpPr>
            <p:spPr bwMode="auto">
              <a:xfrm>
                <a:off x="3413" y="6320"/>
                <a:ext cx="7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5" name="Group 21"/>
              <p:cNvGrpSpPr>
                <a:grpSpLocks/>
              </p:cNvGrpSpPr>
              <p:nvPr/>
            </p:nvGrpSpPr>
            <p:grpSpPr bwMode="auto">
              <a:xfrm>
                <a:off x="3983" y="3926"/>
                <a:ext cx="456" cy="2394"/>
                <a:chOff x="3185" y="3926"/>
                <a:chExt cx="456" cy="2394"/>
              </a:xfrm>
            </p:grpSpPr>
            <p:sp>
              <p:nvSpPr>
                <p:cNvPr id="87" name="Line 22"/>
                <p:cNvSpPr>
                  <a:spLocks noChangeShapeType="1"/>
                </p:cNvSpPr>
                <p:nvPr/>
              </p:nvSpPr>
              <p:spPr bwMode="auto">
                <a:xfrm>
                  <a:off x="3413" y="3926"/>
                  <a:ext cx="0" cy="8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8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185" y="4781"/>
                  <a:ext cx="228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" name="Line 24"/>
                <p:cNvSpPr>
                  <a:spLocks noChangeShapeType="1"/>
                </p:cNvSpPr>
                <p:nvPr/>
              </p:nvSpPr>
              <p:spPr bwMode="auto">
                <a:xfrm>
                  <a:off x="3413" y="5009"/>
                  <a:ext cx="0" cy="3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0" name="Line 25"/>
                <p:cNvSpPr>
                  <a:spLocks noChangeShapeType="1"/>
                </p:cNvSpPr>
                <p:nvPr/>
              </p:nvSpPr>
              <p:spPr bwMode="auto">
                <a:xfrm>
                  <a:off x="3185" y="5408"/>
                  <a:ext cx="4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" name="Line 26"/>
                <p:cNvSpPr>
                  <a:spLocks noChangeShapeType="1"/>
                </p:cNvSpPr>
                <p:nvPr/>
              </p:nvSpPr>
              <p:spPr bwMode="auto">
                <a:xfrm>
                  <a:off x="3185" y="5579"/>
                  <a:ext cx="4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2" name="Line 27"/>
                <p:cNvSpPr>
                  <a:spLocks noChangeShapeType="1"/>
                </p:cNvSpPr>
                <p:nvPr/>
              </p:nvSpPr>
              <p:spPr bwMode="auto">
                <a:xfrm>
                  <a:off x="3413" y="5579"/>
                  <a:ext cx="0" cy="74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6" name="Line 28"/>
              <p:cNvSpPr>
                <a:spLocks noChangeShapeType="1"/>
              </p:cNvSpPr>
              <p:nvPr/>
            </p:nvSpPr>
            <p:spPr bwMode="auto">
              <a:xfrm>
                <a:off x="4211" y="3926"/>
                <a:ext cx="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Line 29"/>
              <p:cNvSpPr>
                <a:spLocks noChangeShapeType="1"/>
              </p:cNvSpPr>
              <p:nvPr/>
            </p:nvSpPr>
            <p:spPr bwMode="auto">
              <a:xfrm>
                <a:off x="4211" y="6320"/>
                <a:ext cx="45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Line 30"/>
              <p:cNvSpPr>
                <a:spLocks noChangeShapeType="1"/>
              </p:cNvSpPr>
              <p:nvPr/>
            </p:nvSpPr>
            <p:spPr bwMode="auto">
              <a:xfrm>
                <a:off x="5237" y="3926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31"/>
              <p:cNvSpPr>
                <a:spLocks noChangeShapeType="1"/>
              </p:cNvSpPr>
              <p:nvPr/>
            </p:nvSpPr>
            <p:spPr bwMode="auto">
              <a:xfrm>
                <a:off x="5294" y="6320"/>
                <a:ext cx="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0" name="Group 32"/>
              <p:cNvGrpSpPr>
                <a:grpSpLocks/>
              </p:cNvGrpSpPr>
              <p:nvPr/>
            </p:nvGrpSpPr>
            <p:grpSpPr bwMode="auto">
              <a:xfrm>
                <a:off x="5579" y="3926"/>
                <a:ext cx="456" cy="2394"/>
                <a:chOff x="3185" y="3926"/>
                <a:chExt cx="456" cy="2394"/>
              </a:xfrm>
            </p:grpSpPr>
            <p:sp>
              <p:nvSpPr>
                <p:cNvPr id="81" name="Line 33"/>
                <p:cNvSpPr>
                  <a:spLocks noChangeShapeType="1"/>
                </p:cNvSpPr>
                <p:nvPr/>
              </p:nvSpPr>
              <p:spPr bwMode="auto">
                <a:xfrm>
                  <a:off x="3413" y="3926"/>
                  <a:ext cx="0" cy="8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185" y="4781"/>
                  <a:ext cx="228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" name="Line 35"/>
                <p:cNvSpPr>
                  <a:spLocks noChangeShapeType="1"/>
                </p:cNvSpPr>
                <p:nvPr/>
              </p:nvSpPr>
              <p:spPr bwMode="auto">
                <a:xfrm>
                  <a:off x="3413" y="5009"/>
                  <a:ext cx="0" cy="39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" name="Line 36"/>
                <p:cNvSpPr>
                  <a:spLocks noChangeShapeType="1"/>
                </p:cNvSpPr>
                <p:nvPr/>
              </p:nvSpPr>
              <p:spPr bwMode="auto">
                <a:xfrm>
                  <a:off x="3185" y="5408"/>
                  <a:ext cx="4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" name="Line 37"/>
                <p:cNvSpPr>
                  <a:spLocks noChangeShapeType="1"/>
                </p:cNvSpPr>
                <p:nvPr/>
              </p:nvSpPr>
              <p:spPr bwMode="auto">
                <a:xfrm>
                  <a:off x="3185" y="5579"/>
                  <a:ext cx="45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" name="Line 38"/>
                <p:cNvSpPr>
                  <a:spLocks noChangeShapeType="1"/>
                </p:cNvSpPr>
                <p:nvPr/>
              </p:nvSpPr>
              <p:spPr bwMode="auto">
                <a:xfrm>
                  <a:off x="3413" y="5579"/>
                  <a:ext cx="0" cy="74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2" name="Line 39"/>
              <p:cNvSpPr>
                <a:spLocks noChangeShapeType="1"/>
              </p:cNvSpPr>
              <p:nvPr/>
            </p:nvSpPr>
            <p:spPr bwMode="auto">
              <a:xfrm>
                <a:off x="5807" y="3926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40"/>
              <p:cNvSpPr>
                <a:spLocks noChangeShapeType="1"/>
              </p:cNvSpPr>
              <p:nvPr/>
            </p:nvSpPr>
            <p:spPr bwMode="auto">
              <a:xfrm>
                <a:off x="6377" y="3926"/>
                <a:ext cx="0" cy="12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41"/>
              <p:cNvSpPr>
                <a:spLocks noChangeShapeType="1"/>
              </p:cNvSpPr>
              <p:nvPr/>
            </p:nvSpPr>
            <p:spPr bwMode="auto">
              <a:xfrm>
                <a:off x="6377" y="5180"/>
                <a:ext cx="285" cy="1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42"/>
              <p:cNvSpPr>
                <a:spLocks noChangeShapeType="1"/>
              </p:cNvSpPr>
              <p:nvPr/>
            </p:nvSpPr>
            <p:spPr bwMode="auto">
              <a:xfrm>
                <a:off x="6377" y="5465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Line 43"/>
              <p:cNvSpPr>
                <a:spLocks noChangeShapeType="1"/>
              </p:cNvSpPr>
              <p:nvPr/>
            </p:nvSpPr>
            <p:spPr bwMode="auto">
              <a:xfrm flipH="1">
                <a:off x="5750" y="6320"/>
                <a:ext cx="6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Line 44"/>
              <p:cNvSpPr>
                <a:spLocks noChangeShapeType="1"/>
              </p:cNvSpPr>
              <p:nvPr/>
            </p:nvSpPr>
            <p:spPr bwMode="auto">
              <a:xfrm flipH="1">
                <a:off x="3014" y="4895"/>
                <a:ext cx="2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Line 45"/>
              <p:cNvSpPr>
                <a:spLocks noChangeShapeType="1"/>
              </p:cNvSpPr>
              <p:nvPr/>
            </p:nvSpPr>
            <p:spPr bwMode="auto">
              <a:xfrm>
                <a:off x="3014" y="4895"/>
                <a:ext cx="0" cy="18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Line 46"/>
              <p:cNvSpPr>
                <a:spLocks noChangeShapeType="1"/>
              </p:cNvSpPr>
              <p:nvPr/>
            </p:nvSpPr>
            <p:spPr bwMode="auto">
              <a:xfrm flipH="1">
                <a:off x="3869" y="4895"/>
                <a:ext cx="17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Line 47"/>
              <p:cNvSpPr>
                <a:spLocks noChangeShapeType="1"/>
              </p:cNvSpPr>
              <p:nvPr/>
            </p:nvSpPr>
            <p:spPr bwMode="auto">
              <a:xfrm>
                <a:off x="3869" y="4895"/>
                <a:ext cx="0" cy="18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Line 48"/>
              <p:cNvSpPr>
                <a:spLocks noChangeShapeType="1"/>
              </p:cNvSpPr>
              <p:nvPr/>
            </p:nvSpPr>
            <p:spPr bwMode="auto">
              <a:xfrm flipH="1">
                <a:off x="5294" y="4895"/>
                <a:ext cx="34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Line 49"/>
              <p:cNvSpPr>
                <a:spLocks noChangeShapeType="1"/>
              </p:cNvSpPr>
              <p:nvPr/>
            </p:nvSpPr>
            <p:spPr bwMode="auto">
              <a:xfrm>
                <a:off x="5294" y="4895"/>
                <a:ext cx="0" cy="18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Rectangle 50"/>
              <p:cNvSpPr>
                <a:spLocks noChangeArrowheads="1"/>
              </p:cNvSpPr>
              <p:nvPr/>
            </p:nvSpPr>
            <p:spPr bwMode="auto">
              <a:xfrm>
                <a:off x="2900" y="3584"/>
                <a:ext cx="798" cy="2964"/>
              </a:xfrm>
              <a:prstGeom prst="rect">
                <a:avLst/>
              </a:prstGeom>
              <a:noFill/>
              <a:ln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Line 51"/>
              <p:cNvSpPr>
                <a:spLocks noChangeShapeType="1"/>
              </p:cNvSpPr>
              <p:nvPr/>
            </p:nvSpPr>
            <p:spPr bwMode="auto">
              <a:xfrm>
                <a:off x="6377" y="3926"/>
                <a:ext cx="6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Line 52"/>
              <p:cNvSpPr>
                <a:spLocks noChangeShapeType="1"/>
              </p:cNvSpPr>
              <p:nvPr/>
            </p:nvSpPr>
            <p:spPr bwMode="auto">
              <a:xfrm flipV="1">
                <a:off x="7004" y="3698"/>
                <a:ext cx="114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Line 53"/>
              <p:cNvSpPr>
                <a:spLocks noChangeShapeType="1"/>
              </p:cNvSpPr>
              <p:nvPr/>
            </p:nvSpPr>
            <p:spPr bwMode="auto">
              <a:xfrm flipV="1">
                <a:off x="6947" y="6035"/>
                <a:ext cx="228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Line 54"/>
              <p:cNvSpPr>
                <a:spLocks noChangeShapeType="1"/>
              </p:cNvSpPr>
              <p:nvPr/>
            </p:nvSpPr>
            <p:spPr bwMode="auto">
              <a:xfrm flipH="1">
                <a:off x="6377" y="6320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Line 55"/>
              <p:cNvSpPr>
                <a:spLocks noChangeShapeType="1"/>
              </p:cNvSpPr>
              <p:nvPr/>
            </p:nvSpPr>
            <p:spPr bwMode="auto">
              <a:xfrm>
                <a:off x="7175" y="3926"/>
                <a:ext cx="57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56"/>
              <p:cNvSpPr>
                <a:spLocks noChangeShapeType="1"/>
              </p:cNvSpPr>
              <p:nvPr/>
            </p:nvSpPr>
            <p:spPr bwMode="auto">
              <a:xfrm>
                <a:off x="7232" y="6320"/>
                <a:ext cx="45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Text Box 57"/>
              <p:cNvSpPr txBox="1">
                <a:spLocks noChangeArrowheads="1"/>
              </p:cNvSpPr>
              <p:nvPr/>
            </p:nvSpPr>
            <p:spPr bwMode="auto">
              <a:xfrm>
                <a:off x="2387" y="6719"/>
                <a:ext cx="4845" cy="912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fr-FR" sz="1200" b="1">
                  <a:latin typeface="Baskerville Old Face" pitchFamily="18" charset="0"/>
                </a:endParaRPr>
              </a:p>
              <a:p>
                <a:pPr algn="ctr"/>
                <a:r>
                  <a:rPr lang="fr-FR" sz="1200" b="1">
                    <a:latin typeface="Baskerville Old Face" pitchFamily="18" charset="0"/>
                  </a:rPr>
                  <a:t>SHIFT REGISTER 16 bits</a:t>
                </a:r>
                <a:endParaRPr lang="en-US"/>
              </a:p>
            </p:txBody>
          </p:sp>
        </p:grpSp>
        <p:sp>
          <p:nvSpPr>
            <p:cNvPr id="18" name="Line 58"/>
            <p:cNvSpPr>
              <a:spLocks noChangeShapeType="1"/>
            </p:cNvSpPr>
            <p:nvPr/>
          </p:nvSpPr>
          <p:spPr bwMode="auto">
            <a:xfrm>
              <a:off x="1817" y="3812"/>
              <a:ext cx="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59"/>
            <p:cNvSpPr>
              <a:spLocks noChangeShapeType="1"/>
            </p:cNvSpPr>
            <p:nvPr/>
          </p:nvSpPr>
          <p:spPr bwMode="auto">
            <a:xfrm>
              <a:off x="2501" y="3851"/>
              <a:ext cx="0" cy="2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60"/>
            <p:cNvSpPr txBox="1">
              <a:spLocks noChangeArrowheads="1"/>
            </p:cNvSpPr>
            <p:nvPr/>
          </p:nvSpPr>
          <p:spPr bwMode="auto">
            <a:xfrm>
              <a:off x="1532" y="3470"/>
              <a:ext cx="1539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fr-FR" sz="1000" b="1"/>
                <a:t>WRITE</a:t>
              </a:r>
              <a:endParaRPr lang="en-US"/>
            </a:p>
          </p:txBody>
        </p:sp>
        <p:sp>
          <p:nvSpPr>
            <p:cNvPr id="21" name="Line 61"/>
            <p:cNvSpPr>
              <a:spLocks noChangeShapeType="1"/>
            </p:cNvSpPr>
            <p:nvPr/>
          </p:nvSpPr>
          <p:spPr bwMode="auto">
            <a:xfrm>
              <a:off x="7061" y="3851"/>
              <a:ext cx="0" cy="2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62"/>
            <p:cNvSpPr txBox="1">
              <a:spLocks noChangeArrowheads="1"/>
            </p:cNvSpPr>
            <p:nvPr/>
          </p:nvSpPr>
          <p:spPr bwMode="auto">
            <a:xfrm>
              <a:off x="6947" y="3470"/>
              <a:ext cx="1539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fr-FR" sz="1000" b="1"/>
                <a:t>READ</a:t>
              </a:r>
              <a:endParaRPr lang="en-US"/>
            </a:p>
          </p:txBody>
        </p:sp>
        <p:sp>
          <p:nvSpPr>
            <p:cNvPr id="23" name="Line 63"/>
            <p:cNvSpPr>
              <a:spLocks noChangeShapeType="1"/>
            </p:cNvSpPr>
            <p:nvPr/>
          </p:nvSpPr>
          <p:spPr bwMode="auto">
            <a:xfrm>
              <a:off x="7028" y="3827"/>
              <a:ext cx="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64"/>
            <p:cNvSpPr>
              <a:spLocks noChangeShapeType="1"/>
            </p:cNvSpPr>
            <p:nvPr/>
          </p:nvSpPr>
          <p:spPr bwMode="auto">
            <a:xfrm>
              <a:off x="4724" y="4439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65"/>
            <p:cNvSpPr>
              <a:spLocks noChangeShapeType="1"/>
            </p:cNvSpPr>
            <p:nvPr/>
          </p:nvSpPr>
          <p:spPr bwMode="auto">
            <a:xfrm>
              <a:off x="4667" y="6833"/>
              <a:ext cx="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66"/>
            <p:cNvSpPr>
              <a:spLocks noChangeShapeType="1"/>
            </p:cNvSpPr>
            <p:nvPr/>
          </p:nvSpPr>
          <p:spPr bwMode="auto">
            <a:xfrm>
              <a:off x="6548" y="5750"/>
              <a:ext cx="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7004" y="5408"/>
              <a:ext cx="1539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fr-FR" sz="1000" b="1"/>
                <a:t>RESET</a:t>
              </a:r>
              <a:endParaRPr lang="en-US"/>
            </a:p>
          </p:txBody>
        </p:sp>
        <p:sp>
          <p:nvSpPr>
            <p:cNvPr id="28" name="AutoShape 68"/>
            <p:cNvSpPr>
              <a:spLocks noChangeArrowheads="1"/>
            </p:cNvSpPr>
            <p:nvPr/>
          </p:nvSpPr>
          <p:spPr bwMode="auto">
            <a:xfrm rot="5400000">
              <a:off x="1646" y="4325"/>
              <a:ext cx="171" cy="2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AutoShape 69"/>
            <p:cNvSpPr>
              <a:spLocks noChangeArrowheads="1"/>
            </p:cNvSpPr>
            <p:nvPr/>
          </p:nvSpPr>
          <p:spPr bwMode="auto">
            <a:xfrm rot="5400000">
              <a:off x="7773" y="4297"/>
              <a:ext cx="171" cy="2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" name="Group 70"/>
            <p:cNvGrpSpPr>
              <a:grpSpLocks/>
            </p:cNvGrpSpPr>
            <p:nvPr/>
          </p:nvGrpSpPr>
          <p:grpSpPr bwMode="auto">
            <a:xfrm>
              <a:off x="1589" y="6833"/>
              <a:ext cx="456" cy="285"/>
              <a:chOff x="1589" y="6833"/>
              <a:chExt cx="456" cy="285"/>
            </a:xfrm>
          </p:grpSpPr>
          <p:sp>
            <p:nvSpPr>
              <p:cNvPr id="42" name="Line 71"/>
              <p:cNvSpPr>
                <a:spLocks noChangeShapeType="1"/>
              </p:cNvSpPr>
              <p:nvPr/>
            </p:nvSpPr>
            <p:spPr bwMode="auto">
              <a:xfrm>
                <a:off x="1817" y="6833"/>
                <a:ext cx="0" cy="1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Line 72"/>
              <p:cNvSpPr>
                <a:spLocks noChangeShapeType="1"/>
              </p:cNvSpPr>
              <p:nvPr/>
            </p:nvSpPr>
            <p:spPr bwMode="auto">
              <a:xfrm>
                <a:off x="1589" y="7004"/>
                <a:ext cx="45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Line 73"/>
              <p:cNvSpPr>
                <a:spLocks noChangeShapeType="1"/>
              </p:cNvSpPr>
              <p:nvPr/>
            </p:nvSpPr>
            <p:spPr bwMode="auto">
              <a:xfrm>
                <a:off x="1703" y="7061"/>
                <a:ext cx="2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74"/>
              <p:cNvSpPr>
                <a:spLocks noChangeShapeType="1"/>
              </p:cNvSpPr>
              <p:nvPr/>
            </p:nvSpPr>
            <p:spPr bwMode="auto">
              <a:xfrm>
                <a:off x="1760" y="7118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1" name="Group 75"/>
            <p:cNvGrpSpPr>
              <a:grpSpLocks/>
            </p:cNvGrpSpPr>
            <p:nvPr/>
          </p:nvGrpSpPr>
          <p:grpSpPr bwMode="auto">
            <a:xfrm>
              <a:off x="7460" y="6833"/>
              <a:ext cx="456" cy="285"/>
              <a:chOff x="1589" y="6833"/>
              <a:chExt cx="456" cy="285"/>
            </a:xfrm>
          </p:grpSpPr>
          <p:sp>
            <p:nvSpPr>
              <p:cNvPr id="38" name="Line 76"/>
              <p:cNvSpPr>
                <a:spLocks noChangeShapeType="1"/>
              </p:cNvSpPr>
              <p:nvPr/>
            </p:nvSpPr>
            <p:spPr bwMode="auto">
              <a:xfrm>
                <a:off x="1817" y="6833"/>
                <a:ext cx="0" cy="1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77"/>
              <p:cNvSpPr>
                <a:spLocks noChangeShapeType="1"/>
              </p:cNvSpPr>
              <p:nvPr/>
            </p:nvSpPr>
            <p:spPr bwMode="auto">
              <a:xfrm>
                <a:off x="1589" y="7004"/>
                <a:ext cx="45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Line 78"/>
              <p:cNvSpPr>
                <a:spLocks noChangeShapeType="1"/>
              </p:cNvSpPr>
              <p:nvPr/>
            </p:nvSpPr>
            <p:spPr bwMode="auto">
              <a:xfrm>
                <a:off x="1703" y="7061"/>
                <a:ext cx="2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Line 79"/>
              <p:cNvSpPr>
                <a:spLocks noChangeShapeType="1"/>
              </p:cNvSpPr>
              <p:nvPr/>
            </p:nvSpPr>
            <p:spPr bwMode="auto">
              <a:xfrm>
                <a:off x="1760" y="7118"/>
                <a:ext cx="1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2" name="Text Box 80"/>
            <p:cNvSpPr txBox="1">
              <a:spLocks noChangeArrowheads="1"/>
            </p:cNvSpPr>
            <p:nvPr/>
          </p:nvSpPr>
          <p:spPr bwMode="auto">
            <a:xfrm>
              <a:off x="1361" y="4553"/>
              <a:ext cx="1026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fr-FR" sz="1000" b="1"/>
                <a:t>INPUT</a:t>
              </a:r>
              <a:endParaRPr lang="en-US"/>
            </a:p>
          </p:txBody>
        </p:sp>
        <p:sp>
          <p:nvSpPr>
            <p:cNvPr id="33" name="Text Box 81"/>
            <p:cNvSpPr txBox="1">
              <a:spLocks noChangeArrowheads="1"/>
            </p:cNvSpPr>
            <p:nvPr/>
          </p:nvSpPr>
          <p:spPr bwMode="auto">
            <a:xfrm>
              <a:off x="7745" y="4439"/>
              <a:ext cx="1140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fr-FR" sz="1000" b="1"/>
                <a:t>OUTPUT</a:t>
              </a:r>
              <a:endParaRPr lang="en-US"/>
            </a:p>
          </p:txBody>
        </p:sp>
        <p:sp>
          <p:nvSpPr>
            <p:cNvPr id="34" name="Line 82"/>
            <p:cNvSpPr>
              <a:spLocks noChangeShapeType="1"/>
            </p:cNvSpPr>
            <p:nvPr/>
          </p:nvSpPr>
          <p:spPr bwMode="auto">
            <a:xfrm>
              <a:off x="1760" y="7403"/>
              <a:ext cx="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83"/>
            <p:cNvSpPr>
              <a:spLocks noChangeShapeType="1"/>
            </p:cNvSpPr>
            <p:nvPr/>
          </p:nvSpPr>
          <p:spPr bwMode="auto">
            <a:xfrm>
              <a:off x="1703" y="7916"/>
              <a:ext cx="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 Box 84"/>
            <p:cNvSpPr txBox="1">
              <a:spLocks noChangeArrowheads="1"/>
            </p:cNvSpPr>
            <p:nvPr/>
          </p:nvSpPr>
          <p:spPr bwMode="auto">
            <a:xfrm>
              <a:off x="1418" y="7346"/>
              <a:ext cx="1026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fr-FR" sz="1000" b="1"/>
                <a:t>CLK</a:t>
              </a:r>
              <a:endParaRPr lang="en-US"/>
            </a:p>
          </p:txBody>
        </p:sp>
        <p:sp>
          <p:nvSpPr>
            <p:cNvPr id="37" name="Text Box 85"/>
            <p:cNvSpPr txBox="1">
              <a:spLocks noChangeArrowheads="1"/>
            </p:cNvSpPr>
            <p:nvPr/>
          </p:nvSpPr>
          <p:spPr bwMode="auto">
            <a:xfrm>
              <a:off x="1475" y="7859"/>
              <a:ext cx="1026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fr-FR" sz="1000" b="1"/>
                <a:t>START</a:t>
              </a:r>
              <a:endParaRPr lang="en-US"/>
            </a:p>
          </p:txBody>
        </p:sp>
      </p:grpSp>
      <p:sp>
        <p:nvSpPr>
          <p:cNvPr id="99" name="Oval 86"/>
          <p:cNvSpPr>
            <a:spLocks noChangeArrowheads="1"/>
          </p:cNvSpPr>
          <p:nvPr/>
        </p:nvSpPr>
        <p:spPr bwMode="auto">
          <a:xfrm>
            <a:off x="4449744" y="3294055"/>
            <a:ext cx="431800" cy="936625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0" name="Line 87"/>
          <p:cNvSpPr>
            <a:spLocks noChangeShapeType="1"/>
          </p:cNvSpPr>
          <p:nvPr/>
        </p:nvSpPr>
        <p:spPr bwMode="auto">
          <a:xfrm flipV="1">
            <a:off x="4881544" y="3870317"/>
            <a:ext cx="187325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101" name="Group 140"/>
          <p:cNvGrpSpPr>
            <a:grpSpLocks/>
          </p:cNvGrpSpPr>
          <p:nvPr/>
        </p:nvGrpSpPr>
        <p:grpSpPr bwMode="auto">
          <a:xfrm>
            <a:off x="6538894" y="3294055"/>
            <a:ext cx="2051050" cy="1660525"/>
            <a:chOff x="4105" y="1933"/>
            <a:chExt cx="1292" cy="1046"/>
          </a:xfrm>
        </p:grpSpPr>
        <p:sp>
          <p:nvSpPr>
            <p:cNvPr id="102" name="AutoShape 90"/>
            <p:cNvSpPr>
              <a:spLocks noChangeAspect="1" noChangeArrowheads="1"/>
            </p:cNvSpPr>
            <p:nvPr/>
          </p:nvSpPr>
          <p:spPr bwMode="auto">
            <a:xfrm>
              <a:off x="4105" y="1933"/>
              <a:ext cx="1292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91"/>
            <p:cNvSpPr>
              <a:spLocks noChangeShapeType="1"/>
            </p:cNvSpPr>
            <p:nvPr/>
          </p:nvSpPr>
          <p:spPr bwMode="auto">
            <a:xfrm flipV="1">
              <a:off x="4105" y="2079"/>
              <a:ext cx="1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Line 92"/>
            <p:cNvSpPr>
              <a:spLocks noChangeShapeType="1"/>
            </p:cNvSpPr>
            <p:nvPr/>
          </p:nvSpPr>
          <p:spPr bwMode="auto">
            <a:xfrm flipV="1">
              <a:off x="5238" y="2080"/>
              <a:ext cx="1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93"/>
            <p:cNvSpPr>
              <a:spLocks noChangeShapeType="1"/>
            </p:cNvSpPr>
            <p:nvPr/>
          </p:nvSpPr>
          <p:spPr bwMode="auto">
            <a:xfrm>
              <a:off x="4195" y="2080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6" name="Group 94"/>
            <p:cNvGrpSpPr>
              <a:grpSpLocks/>
            </p:cNvGrpSpPr>
            <p:nvPr/>
          </p:nvGrpSpPr>
          <p:grpSpPr bwMode="auto">
            <a:xfrm>
              <a:off x="4331" y="2080"/>
              <a:ext cx="363" cy="273"/>
              <a:chOff x="657" y="2840"/>
              <a:chExt cx="363" cy="273"/>
            </a:xfrm>
          </p:grpSpPr>
          <p:sp>
            <p:nvSpPr>
              <p:cNvPr id="143" name="Line 95"/>
              <p:cNvSpPr>
                <a:spLocks noChangeShapeType="1"/>
              </p:cNvSpPr>
              <p:nvPr/>
            </p:nvSpPr>
            <p:spPr bwMode="auto">
              <a:xfrm>
                <a:off x="657" y="2840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Line 96"/>
              <p:cNvSpPr>
                <a:spLocks noChangeShapeType="1"/>
              </p:cNvSpPr>
              <p:nvPr/>
            </p:nvSpPr>
            <p:spPr bwMode="auto">
              <a:xfrm>
                <a:off x="657" y="2976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Line 97"/>
              <p:cNvSpPr>
                <a:spLocks noChangeShapeType="1"/>
              </p:cNvSpPr>
              <p:nvPr/>
            </p:nvSpPr>
            <p:spPr bwMode="auto">
              <a:xfrm>
                <a:off x="884" y="2840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Line 98"/>
              <p:cNvSpPr>
                <a:spLocks noChangeShapeType="1"/>
              </p:cNvSpPr>
              <p:nvPr/>
            </p:nvSpPr>
            <p:spPr bwMode="auto">
              <a:xfrm>
                <a:off x="884" y="2840"/>
                <a:ext cx="1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Line 99"/>
              <p:cNvSpPr>
                <a:spLocks noChangeShapeType="1"/>
              </p:cNvSpPr>
              <p:nvPr/>
            </p:nvSpPr>
            <p:spPr bwMode="auto">
              <a:xfrm>
                <a:off x="657" y="3022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Line 100"/>
              <p:cNvSpPr>
                <a:spLocks noChangeShapeType="1"/>
              </p:cNvSpPr>
              <p:nvPr/>
            </p:nvSpPr>
            <p:spPr bwMode="auto">
              <a:xfrm flipV="1">
                <a:off x="771" y="3022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Line 101"/>
              <p:cNvSpPr>
                <a:spLocks noChangeShapeType="1"/>
              </p:cNvSpPr>
              <p:nvPr/>
            </p:nvSpPr>
            <p:spPr bwMode="auto">
              <a:xfrm flipV="1">
                <a:off x="884" y="2840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7" name="Group 102"/>
            <p:cNvGrpSpPr>
              <a:grpSpLocks/>
            </p:cNvGrpSpPr>
            <p:nvPr/>
          </p:nvGrpSpPr>
          <p:grpSpPr bwMode="auto">
            <a:xfrm>
              <a:off x="4694" y="2080"/>
              <a:ext cx="363" cy="273"/>
              <a:chOff x="657" y="2840"/>
              <a:chExt cx="363" cy="273"/>
            </a:xfrm>
          </p:grpSpPr>
          <p:sp>
            <p:nvSpPr>
              <p:cNvPr id="136" name="Line 103"/>
              <p:cNvSpPr>
                <a:spLocks noChangeShapeType="1"/>
              </p:cNvSpPr>
              <p:nvPr/>
            </p:nvSpPr>
            <p:spPr bwMode="auto">
              <a:xfrm>
                <a:off x="657" y="2840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Line 104"/>
              <p:cNvSpPr>
                <a:spLocks noChangeShapeType="1"/>
              </p:cNvSpPr>
              <p:nvPr/>
            </p:nvSpPr>
            <p:spPr bwMode="auto">
              <a:xfrm>
                <a:off x="657" y="2976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Line 105"/>
              <p:cNvSpPr>
                <a:spLocks noChangeShapeType="1"/>
              </p:cNvSpPr>
              <p:nvPr/>
            </p:nvSpPr>
            <p:spPr bwMode="auto">
              <a:xfrm>
                <a:off x="884" y="2840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Line 106"/>
              <p:cNvSpPr>
                <a:spLocks noChangeShapeType="1"/>
              </p:cNvSpPr>
              <p:nvPr/>
            </p:nvSpPr>
            <p:spPr bwMode="auto">
              <a:xfrm>
                <a:off x="884" y="2840"/>
                <a:ext cx="1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Line 107"/>
              <p:cNvSpPr>
                <a:spLocks noChangeShapeType="1"/>
              </p:cNvSpPr>
              <p:nvPr/>
            </p:nvSpPr>
            <p:spPr bwMode="auto">
              <a:xfrm>
                <a:off x="657" y="3022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Line 108"/>
              <p:cNvSpPr>
                <a:spLocks noChangeShapeType="1"/>
              </p:cNvSpPr>
              <p:nvPr/>
            </p:nvSpPr>
            <p:spPr bwMode="auto">
              <a:xfrm flipV="1">
                <a:off x="771" y="3022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Line 109"/>
              <p:cNvSpPr>
                <a:spLocks noChangeShapeType="1"/>
              </p:cNvSpPr>
              <p:nvPr/>
            </p:nvSpPr>
            <p:spPr bwMode="auto">
              <a:xfrm flipV="1">
                <a:off x="884" y="2840"/>
                <a:ext cx="0" cy="4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8" name="Line 110"/>
            <p:cNvSpPr>
              <a:spLocks noChangeShapeType="1"/>
            </p:cNvSpPr>
            <p:nvPr/>
          </p:nvSpPr>
          <p:spPr bwMode="auto">
            <a:xfrm>
              <a:off x="4558" y="2398"/>
              <a:ext cx="0" cy="1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Line 111"/>
            <p:cNvSpPr>
              <a:spLocks noChangeShapeType="1"/>
            </p:cNvSpPr>
            <p:nvPr/>
          </p:nvSpPr>
          <p:spPr bwMode="auto">
            <a:xfrm>
              <a:off x="4558" y="2398"/>
              <a:ext cx="113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Line 112"/>
            <p:cNvSpPr>
              <a:spLocks noChangeShapeType="1"/>
            </p:cNvSpPr>
            <p:nvPr/>
          </p:nvSpPr>
          <p:spPr bwMode="auto">
            <a:xfrm flipH="1">
              <a:off x="4558" y="2466"/>
              <a:ext cx="113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Oval 113"/>
            <p:cNvSpPr>
              <a:spLocks noChangeArrowheads="1"/>
            </p:cNvSpPr>
            <p:nvPr/>
          </p:nvSpPr>
          <p:spPr bwMode="auto">
            <a:xfrm>
              <a:off x="4672" y="2444"/>
              <a:ext cx="46" cy="4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12" name="Line 114"/>
            <p:cNvSpPr>
              <a:spLocks noChangeShapeType="1"/>
            </p:cNvSpPr>
            <p:nvPr/>
          </p:nvSpPr>
          <p:spPr bwMode="auto">
            <a:xfrm>
              <a:off x="4445" y="2353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Line 115"/>
            <p:cNvSpPr>
              <a:spLocks noChangeShapeType="1"/>
            </p:cNvSpPr>
            <p:nvPr/>
          </p:nvSpPr>
          <p:spPr bwMode="auto">
            <a:xfrm>
              <a:off x="4808" y="2353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Line 116"/>
            <p:cNvSpPr>
              <a:spLocks noChangeShapeType="1"/>
            </p:cNvSpPr>
            <p:nvPr/>
          </p:nvSpPr>
          <p:spPr bwMode="auto">
            <a:xfrm>
              <a:off x="4286" y="2466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Line 117"/>
            <p:cNvSpPr>
              <a:spLocks noChangeShapeType="1"/>
            </p:cNvSpPr>
            <p:nvPr/>
          </p:nvSpPr>
          <p:spPr bwMode="auto">
            <a:xfrm>
              <a:off x="4717" y="2466"/>
              <a:ext cx="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Line 118"/>
            <p:cNvSpPr>
              <a:spLocks noChangeShapeType="1"/>
            </p:cNvSpPr>
            <p:nvPr/>
          </p:nvSpPr>
          <p:spPr bwMode="auto">
            <a:xfrm>
              <a:off x="5102" y="2080"/>
              <a:ext cx="0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119"/>
            <p:cNvSpPr>
              <a:spLocks noChangeShapeType="1"/>
            </p:cNvSpPr>
            <p:nvPr/>
          </p:nvSpPr>
          <p:spPr bwMode="auto">
            <a:xfrm>
              <a:off x="4989" y="2647"/>
              <a:ext cx="2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Line 120"/>
            <p:cNvSpPr>
              <a:spLocks noChangeShapeType="1"/>
            </p:cNvSpPr>
            <p:nvPr/>
          </p:nvSpPr>
          <p:spPr bwMode="auto">
            <a:xfrm>
              <a:off x="4989" y="2692"/>
              <a:ext cx="2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Line 121"/>
            <p:cNvSpPr>
              <a:spLocks noChangeShapeType="1"/>
            </p:cNvSpPr>
            <p:nvPr/>
          </p:nvSpPr>
          <p:spPr bwMode="auto">
            <a:xfrm>
              <a:off x="5102" y="2692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Line 122"/>
            <p:cNvSpPr>
              <a:spLocks noChangeShapeType="1"/>
            </p:cNvSpPr>
            <p:nvPr/>
          </p:nvSpPr>
          <p:spPr bwMode="auto">
            <a:xfrm flipH="1">
              <a:off x="4921" y="2965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Text Box 123"/>
            <p:cNvSpPr txBox="1">
              <a:spLocks noChangeArrowheads="1"/>
            </p:cNvSpPr>
            <p:nvPr/>
          </p:nvSpPr>
          <p:spPr bwMode="auto">
            <a:xfrm>
              <a:off x="4834" y="2806"/>
              <a:ext cx="301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fr-FR" sz="1200">
                  <a:solidFill>
                    <a:srgbClr val="000000"/>
                  </a:solidFill>
                </a:rPr>
                <a:t>Gnd</a:t>
              </a:r>
              <a:endParaRPr lang="en-US"/>
            </a:p>
          </p:txBody>
        </p:sp>
        <p:sp>
          <p:nvSpPr>
            <p:cNvPr id="122" name="Line 124"/>
            <p:cNvSpPr>
              <a:spLocks noChangeShapeType="1"/>
            </p:cNvSpPr>
            <p:nvPr/>
          </p:nvSpPr>
          <p:spPr bwMode="auto">
            <a:xfrm>
              <a:off x="5034" y="2080"/>
              <a:ext cx="2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Line 125"/>
            <p:cNvSpPr>
              <a:spLocks noChangeShapeType="1"/>
            </p:cNvSpPr>
            <p:nvPr/>
          </p:nvSpPr>
          <p:spPr bwMode="auto">
            <a:xfrm>
              <a:off x="4626" y="2670"/>
              <a:ext cx="137" cy="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Line 126"/>
            <p:cNvSpPr>
              <a:spLocks noChangeShapeType="1"/>
            </p:cNvSpPr>
            <p:nvPr/>
          </p:nvSpPr>
          <p:spPr bwMode="auto">
            <a:xfrm flipV="1">
              <a:off x="4763" y="2511"/>
              <a:ext cx="22" cy="159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Line 127"/>
            <p:cNvSpPr>
              <a:spLocks noChangeShapeType="1"/>
            </p:cNvSpPr>
            <p:nvPr/>
          </p:nvSpPr>
          <p:spPr bwMode="auto">
            <a:xfrm>
              <a:off x="4785" y="2511"/>
              <a:ext cx="90" cy="0"/>
            </a:xfrm>
            <a:prstGeom prst="line">
              <a:avLst/>
            </a:prstGeom>
            <a:noFill/>
            <a:ln w="222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Line 128"/>
            <p:cNvSpPr>
              <a:spLocks noChangeShapeType="1"/>
            </p:cNvSpPr>
            <p:nvPr/>
          </p:nvSpPr>
          <p:spPr bwMode="auto">
            <a:xfrm>
              <a:off x="4354" y="2511"/>
              <a:ext cx="9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Line 129"/>
            <p:cNvSpPr>
              <a:spLocks noChangeShapeType="1"/>
            </p:cNvSpPr>
            <p:nvPr/>
          </p:nvSpPr>
          <p:spPr bwMode="auto">
            <a:xfrm>
              <a:off x="4445" y="2511"/>
              <a:ext cx="22" cy="15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Line 130"/>
            <p:cNvSpPr>
              <a:spLocks noChangeShapeType="1"/>
            </p:cNvSpPr>
            <p:nvPr/>
          </p:nvSpPr>
          <p:spPr bwMode="auto">
            <a:xfrm>
              <a:off x="4467" y="2670"/>
              <a:ext cx="9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Line 131"/>
            <p:cNvSpPr>
              <a:spLocks noChangeShapeType="1"/>
            </p:cNvSpPr>
            <p:nvPr/>
          </p:nvSpPr>
          <p:spPr bwMode="auto">
            <a:xfrm>
              <a:off x="4671" y="2080"/>
              <a:ext cx="3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Text Box 132"/>
            <p:cNvSpPr txBox="1">
              <a:spLocks noChangeArrowheads="1"/>
            </p:cNvSpPr>
            <p:nvPr/>
          </p:nvSpPr>
          <p:spPr bwMode="auto">
            <a:xfrm>
              <a:off x="4240" y="2239"/>
              <a:ext cx="24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fr-FR" sz="1400">
                  <a:solidFill>
                    <a:srgbClr val="000000"/>
                  </a:solidFill>
                </a:rPr>
                <a:t>T1</a:t>
              </a:r>
              <a:endParaRPr lang="en-US"/>
            </a:p>
          </p:txBody>
        </p:sp>
        <p:sp>
          <p:nvSpPr>
            <p:cNvPr id="131" name="Text Box 133"/>
            <p:cNvSpPr txBox="1">
              <a:spLocks noChangeArrowheads="1"/>
            </p:cNvSpPr>
            <p:nvPr/>
          </p:nvSpPr>
          <p:spPr bwMode="auto">
            <a:xfrm>
              <a:off x="4763" y="2239"/>
              <a:ext cx="29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fr-FR" sz="1400">
                  <a:solidFill>
                    <a:srgbClr val="000000"/>
                  </a:solidFill>
                </a:rPr>
                <a:t>T2</a:t>
              </a:r>
              <a:endParaRPr lang="en-US"/>
            </a:p>
          </p:txBody>
        </p:sp>
        <p:sp>
          <p:nvSpPr>
            <p:cNvPr id="132" name="Freeform 134"/>
            <p:cNvSpPr>
              <a:spLocks/>
            </p:cNvSpPr>
            <p:nvPr/>
          </p:nvSpPr>
          <p:spPr bwMode="auto">
            <a:xfrm rot="-66582766">
              <a:off x="4263" y="1945"/>
              <a:ext cx="124" cy="152"/>
            </a:xfrm>
            <a:custGeom>
              <a:avLst/>
              <a:gdLst/>
              <a:ahLst/>
              <a:cxnLst>
                <a:cxn ang="0">
                  <a:pos x="136" y="136"/>
                </a:cxn>
                <a:cxn ang="0">
                  <a:pos x="91" y="45"/>
                </a:cxn>
                <a:cxn ang="0">
                  <a:pos x="0" y="0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cubicBezTo>
                    <a:pt x="125" y="102"/>
                    <a:pt x="114" y="68"/>
                    <a:pt x="91" y="45"/>
                  </a:cubicBezTo>
                  <a:cubicBezTo>
                    <a:pt x="68" y="22"/>
                    <a:pt x="15" y="7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med"/>
              <a:tailEnd type="triangle" w="lg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135"/>
            <p:cNvSpPr>
              <a:spLocks/>
            </p:cNvSpPr>
            <p:nvPr/>
          </p:nvSpPr>
          <p:spPr bwMode="auto">
            <a:xfrm>
              <a:off x="4461" y="1933"/>
              <a:ext cx="760" cy="442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68" y="56"/>
                </a:cxn>
                <a:cxn ang="0">
                  <a:pos x="249" y="11"/>
                </a:cxn>
                <a:cxn ang="0">
                  <a:pos x="499" y="11"/>
                </a:cxn>
                <a:cxn ang="0">
                  <a:pos x="635" y="79"/>
                </a:cxn>
                <a:cxn ang="0">
                  <a:pos x="703" y="215"/>
                </a:cxn>
                <a:cxn ang="0">
                  <a:pos x="703" y="396"/>
                </a:cxn>
                <a:cxn ang="0">
                  <a:pos x="680" y="442"/>
                </a:cxn>
              </a:cxnLst>
              <a:rect l="0" t="0" r="r" b="b"/>
              <a:pathLst>
                <a:path w="714" h="442">
                  <a:moveTo>
                    <a:pt x="0" y="124"/>
                  </a:moveTo>
                  <a:cubicBezTo>
                    <a:pt x="13" y="99"/>
                    <a:pt x="27" y="75"/>
                    <a:pt x="68" y="56"/>
                  </a:cubicBezTo>
                  <a:cubicBezTo>
                    <a:pt x="109" y="37"/>
                    <a:pt x="177" y="18"/>
                    <a:pt x="249" y="11"/>
                  </a:cubicBezTo>
                  <a:cubicBezTo>
                    <a:pt x="321" y="4"/>
                    <a:pt x="435" y="0"/>
                    <a:pt x="499" y="11"/>
                  </a:cubicBezTo>
                  <a:cubicBezTo>
                    <a:pt x="563" y="22"/>
                    <a:pt x="601" y="45"/>
                    <a:pt x="635" y="79"/>
                  </a:cubicBezTo>
                  <a:cubicBezTo>
                    <a:pt x="669" y="113"/>
                    <a:pt x="692" y="162"/>
                    <a:pt x="703" y="215"/>
                  </a:cubicBezTo>
                  <a:cubicBezTo>
                    <a:pt x="714" y="268"/>
                    <a:pt x="707" y="358"/>
                    <a:pt x="703" y="396"/>
                  </a:cubicBezTo>
                  <a:cubicBezTo>
                    <a:pt x="699" y="434"/>
                    <a:pt x="689" y="438"/>
                    <a:pt x="680" y="442"/>
                  </a:cubicBez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Freeform 136"/>
            <p:cNvSpPr>
              <a:spLocks/>
            </p:cNvSpPr>
            <p:nvPr/>
          </p:nvSpPr>
          <p:spPr bwMode="auto">
            <a:xfrm>
              <a:off x="4830" y="2004"/>
              <a:ext cx="204" cy="303"/>
            </a:xfrm>
            <a:custGeom>
              <a:avLst/>
              <a:gdLst/>
              <a:ahLst/>
              <a:cxnLst>
                <a:cxn ang="0">
                  <a:pos x="182" y="303"/>
                </a:cxn>
                <a:cxn ang="0">
                  <a:pos x="204" y="212"/>
                </a:cxn>
                <a:cxn ang="0">
                  <a:pos x="182" y="76"/>
                </a:cxn>
                <a:cxn ang="0">
                  <a:pos x="91" y="8"/>
                </a:cxn>
                <a:cxn ang="0">
                  <a:pos x="0" y="30"/>
                </a:cxn>
              </a:cxnLst>
              <a:rect l="0" t="0" r="r" b="b"/>
              <a:pathLst>
                <a:path w="204" h="303">
                  <a:moveTo>
                    <a:pt x="182" y="303"/>
                  </a:moveTo>
                  <a:cubicBezTo>
                    <a:pt x="193" y="276"/>
                    <a:pt x="204" y="250"/>
                    <a:pt x="204" y="212"/>
                  </a:cubicBezTo>
                  <a:cubicBezTo>
                    <a:pt x="204" y="174"/>
                    <a:pt x="201" y="110"/>
                    <a:pt x="182" y="76"/>
                  </a:cubicBezTo>
                  <a:cubicBezTo>
                    <a:pt x="163" y="42"/>
                    <a:pt x="121" y="16"/>
                    <a:pt x="91" y="8"/>
                  </a:cubicBezTo>
                  <a:cubicBezTo>
                    <a:pt x="61" y="0"/>
                    <a:pt x="30" y="15"/>
                    <a:pt x="0" y="30"/>
                  </a:cubicBezTo>
                </a:path>
              </a:pathLst>
            </a:custGeom>
            <a:noFill/>
            <a:ln w="22225" cap="flat" cmpd="sng">
              <a:solidFill>
                <a:srgbClr val="339966"/>
              </a:solidFill>
              <a:prstDash val="solid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Rectangle 137"/>
            <p:cNvSpPr>
              <a:spLocks noChangeArrowheads="1"/>
            </p:cNvSpPr>
            <p:nvPr/>
          </p:nvSpPr>
          <p:spPr bwMode="auto">
            <a:xfrm>
              <a:off x="4577" y="2403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343E-6F76-4B69-8E81-F87408DD7A3A}" type="slidenum">
              <a:rPr lang="en-US"/>
              <a:pPr/>
              <a:t>6</a:t>
            </a:fld>
            <a:endParaRPr lang="en-US"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e CN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143108" y="28572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4-channel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de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grpSp>
        <p:nvGrpSpPr>
          <p:cNvPr id="150" name="Group 78"/>
          <p:cNvGrpSpPr>
            <a:grpSpLocks/>
          </p:cNvGrpSpPr>
          <p:nvPr/>
        </p:nvGrpSpPr>
        <p:grpSpPr bwMode="auto">
          <a:xfrm>
            <a:off x="1908175" y="1844675"/>
            <a:ext cx="5761038" cy="4089400"/>
            <a:chOff x="1202" y="1162"/>
            <a:chExt cx="3629" cy="2576"/>
          </a:xfrm>
        </p:grpSpPr>
        <p:sp>
          <p:nvSpPr>
            <p:cNvPr id="151" name="Line 5"/>
            <p:cNvSpPr>
              <a:spLocks noChangeShapeType="1"/>
            </p:cNvSpPr>
            <p:nvPr/>
          </p:nvSpPr>
          <p:spPr bwMode="auto">
            <a:xfrm>
              <a:off x="1720" y="1357"/>
              <a:ext cx="7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6"/>
            <p:cNvSpPr>
              <a:spLocks noChangeShapeType="1"/>
            </p:cNvSpPr>
            <p:nvPr/>
          </p:nvSpPr>
          <p:spPr bwMode="auto">
            <a:xfrm>
              <a:off x="2461" y="1193"/>
              <a:ext cx="0" cy="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Line 7"/>
            <p:cNvSpPr>
              <a:spLocks noChangeShapeType="1"/>
            </p:cNvSpPr>
            <p:nvPr/>
          </p:nvSpPr>
          <p:spPr bwMode="auto">
            <a:xfrm>
              <a:off x="2461" y="1193"/>
              <a:ext cx="593" cy="2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Line 8"/>
            <p:cNvSpPr>
              <a:spLocks noChangeShapeType="1"/>
            </p:cNvSpPr>
            <p:nvPr/>
          </p:nvSpPr>
          <p:spPr bwMode="auto">
            <a:xfrm flipV="1">
              <a:off x="2461" y="1439"/>
              <a:ext cx="593" cy="3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Line 9"/>
            <p:cNvSpPr>
              <a:spLocks noChangeShapeType="1"/>
            </p:cNvSpPr>
            <p:nvPr/>
          </p:nvSpPr>
          <p:spPr bwMode="auto">
            <a:xfrm>
              <a:off x="3054" y="1439"/>
              <a:ext cx="2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Line 10"/>
            <p:cNvSpPr>
              <a:spLocks noChangeShapeType="1"/>
            </p:cNvSpPr>
            <p:nvPr/>
          </p:nvSpPr>
          <p:spPr bwMode="auto">
            <a:xfrm>
              <a:off x="2535" y="1521"/>
              <a:ext cx="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Line 11"/>
            <p:cNvSpPr>
              <a:spLocks noChangeShapeType="1"/>
            </p:cNvSpPr>
            <p:nvPr/>
          </p:nvSpPr>
          <p:spPr bwMode="auto">
            <a:xfrm flipV="1">
              <a:off x="2609" y="1357"/>
              <a:ext cx="0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Line 12"/>
            <p:cNvSpPr>
              <a:spLocks noChangeShapeType="1"/>
            </p:cNvSpPr>
            <p:nvPr/>
          </p:nvSpPr>
          <p:spPr bwMode="auto">
            <a:xfrm>
              <a:off x="2609" y="1357"/>
              <a:ext cx="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Line 13"/>
            <p:cNvSpPr>
              <a:spLocks noChangeShapeType="1"/>
            </p:cNvSpPr>
            <p:nvPr/>
          </p:nvSpPr>
          <p:spPr bwMode="auto">
            <a:xfrm>
              <a:off x="2091" y="1603"/>
              <a:ext cx="3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Rectangle 14"/>
            <p:cNvSpPr>
              <a:spLocks noChangeArrowheads="1"/>
            </p:cNvSpPr>
            <p:nvPr/>
          </p:nvSpPr>
          <p:spPr bwMode="auto">
            <a:xfrm>
              <a:off x="1794" y="1850"/>
              <a:ext cx="519" cy="4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Line 15"/>
            <p:cNvSpPr>
              <a:spLocks noChangeShapeType="1"/>
            </p:cNvSpPr>
            <p:nvPr/>
          </p:nvSpPr>
          <p:spPr bwMode="auto">
            <a:xfrm>
              <a:off x="1794" y="2260"/>
              <a:ext cx="1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Line 16"/>
            <p:cNvSpPr>
              <a:spLocks noChangeShapeType="1"/>
            </p:cNvSpPr>
            <p:nvPr/>
          </p:nvSpPr>
          <p:spPr bwMode="auto">
            <a:xfrm flipV="1">
              <a:off x="1943" y="1932"/>
              <a:ext cx="222" cy="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Line 17"/>
            <p:cNvSpPr>
              <a:spLocks noChangeShapeType="1"/>
            </p:cNvSpPr>
            <p:nvPr/>
          </p:nvSpPr>
          <p:spPr bwMode="auto">
            <a:xfrm>
              <a:off x="2165" y="1932"/>
              <a:ext cx="1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Line 18"/>
            <p:cNvSpPr>
              <a:spLocks noChangeShapeType="1"/>
            </p:cNvSpPr>
            <p:nvPr/>
          </p:nvSpPr>
          <p:spPr bwMode="auto">
            <a:xfrm flipV="1">
              <a:off x="2091" y="1603"/>
              <a:ext cx="0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Line 19"/>
            <p:cNvSpPr>
              <a:spLocks noChangeShapeType="1"/>
            </p:cNvSpPr>
            <p:nvPr/>
          </p:nvSpPr>
          <p:spPr bwMode="auto">
            <a:xfrm>
              <a:off x="1869" y="2342"/>
              <a:ext cx="0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Line 20"/>
            <p:cNvSpPr>
              <a:spLocks noChangeShapeType="1"/>
            </p:cNvSpPr>
            <p:nvPr/>
          </p:nvSpPr>
          <p:spPr bwMode="auto">
            <a:xfrm>
              <a:off x="2017" y="2342"/>
              <a:ext cx="0" cy="3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Line 21"/>
            <p:cNvSpPr>
              <a:spLocks noChangeShapeType="1"/>
            </p:cNvSpPr>
            <p:nvPr/>
          </p:nvSpPr>
          <p:spPr bwMode="auto">
            <a:xfrm>
              <a:off x="2165" y="2342"/>
              <a:ext cx="0" cy="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Line 22"/>
            <p:cNvSpPr>
              <a:spLocks noChangeShapeType="1"/>
            </p:cNvSpPr>
            <p:nvPr/>
          </p:nvSpPr>
          <p:spPr bwMode="auto">
            <a:xfrm>
              <a:off x="1572" y="2506"/>
              <a:ext cx="2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Line 23"/>
            <p:cNvSpPr>
              <a:spLocks noChangeShapeType="1"/>
            </p:cNvSpPr>
            <p:nvPr/>
          </p:nvSpPr>
          <p:spPr bwMode="auto">
            <a:xfrm flipH="1">
              <a:off x="1572" y="2671"/>
              <a:ext cx="4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Line 24"/>
            <p:cNvSpPr>
              <a:spLocks noChangeShapeType="1"/>
            </p:cNvSpPr>
            <p:nvPr/>
          </p:nvSpPr>
          <p:spPr bwMode="auto">
            <a:xfrm flipH="1">
              <a:off x="1572" y="2835"/>
              <a:ext cx="5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Text Box 25"/>
            <p:cNvSpPr txBox="1">
              <a:spLocks noChangeArrowheads="1"/>
            </p:cNvSpPr>
            <p:nvPr/>
          </p:nvSpPr>
          <p:spPr bwMode="auto">
            <a:xfrm>
              <a:off x="1202" y="2342"/>
              <a:ext cx="74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Offset ramp</a:t>
              </a:r>
              <a:endParaRPr lang="en-US"/>
            </a:p>
          </p:txBody>
        </p:sp>
        <p:sp>
          <p:nvSpPr>
            <p:cNvPr id="172" name="Line 26"/>
            <p:cNvSpPr>
              <a:spLocks noChangeShapeType="1"/>
            </p:cNvSpPr>
            <p:nvPr/>
          </p:nvSpPr>
          <p:spPr bwMode="auto">
            <a:xfrm>
              <a:off x="1276" y="1357"/>
              <a:ext cx="11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Line 27"/>
            <p:cNvSpPr>
              <a:spLocks noChangeShapeType="1"/>
            </p:cNvSpPr>
            <p:nvPr/>
          </p:nvSpPr>
          <p:spPr bwMode="auto">
            <a:xfrm>
              <a:off x="2461" y="1193"/>
              <a:ext cx="0" cy="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Line 28"/>
            <p:cNvSpPr>
              <a:spLocks noChangeShapeType="1"/>
            </p:cNvSpPr>
            <p:nvPr/>
          </p:nvSpPr>
          <p:spPr bwMode="auto">
            <a:xfrm>
              <a:off x="2461" y="1193"/>
              <a:ext cx="593" cy="2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Line 29"/>
            <p:cNvSpPr>
              <a:spLocks noChangeShapeType="1"/>
            </p:cNvSpPr>
            <p:nvPr/>
          </p:nvSpPr>
          <p:spPr bwMode="auto">
            <a:xfrm flipV="1">
              <a:off x="2461" y="1439"/>
              <a:ext cx="593" cy="3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Line 30"/>
            <p:cNvSpPr>
              <a:spLocks noChangeShapeType="1"/>
            </p:cNvSpPr>
            <p:nvPr/>
          </p:nvSpPr>
          <p:spPr bwMode="auto">
            <a:xfrm>
              <a:off x="3054" y="1439"/>
              <a:ext cx="5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Line 31"/>
            <p:cNvSpPr>
              <a:spLocks noChangeShapeType="1"/>
            </p:cNvSpPr>
            <p:nvPr/>
          </p:nvSpPr>
          <p:spPr bwMode="auto">
            <a:xfrm>
              <a:off x="2535" y="1521"/>
              <a:ext cx="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Line 32"/>
            <p:cNvSpPr>
              <a:spLocks noChangeShapeType="1"/>
            </p:cNvSpPr>
            <p:nvPr/>
          </p:nvSpPr>
          <p:spPr bwMode="auto">
            <a:xfrm flipV="1">
              <a:off x="2609" y="1357"/>
              <a:ext cx="0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Line 33"/>
            <p:cNvSpPr>
              <a:spLocks noChangeShapeType="1"/>
            </p:cNvSpPr>
            <p:nvPr/>
          </p:nvSpPr>
          <p:spPr bwMode="auto">
            <a:xfrm>
              <a:off x="2609" y="1357"/>
              <a:ext cx="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Line 34"/>
            <p:cNvSpPr>
              <a:spLocks noChangeShapeType="1"/>
            </p:cNvSpPr>
            <p:nvPr/>
          </p:nvSpPr>
          <p:spPr bwMode="auto">
            <a:xfrm>
              <a:off x="2091" y="1603"/>
              <a:ext cx="3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Rectangle 35"/>
            <p:cNvSpPr>
              <a:spLocks noChangeArrowheads="1"/>
            </p:cNvSpPr>
            <p:nvPr/>
          </p:nvSpPr>
          <p:spPr bwMode="auto">
            <a:xfrm>
              <a:off x="1720" y="1850"/>
              <a:ext cx="667" cy="4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Line 36"/>
            <p:cNvSpPr>
              <a:spLocks noChangeShapeType="1"/>
            </p:cNvSpPr>
            <p:nvPr/>
          </p:nvSpPr>
          <p:spPr bwMode="auto">
            <a:xfrm>
              <a:off x="1794" y="2260"/>
              <a:ext cx="1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Line 37"/>
            <p:cNvSpPr>
              <a:spLocks noChangeShapeType="1"/>
            </p:cNvSpPr>
            <p:nvPr/>
          </p:nvSpPr>
          <p:spPr bwMode="auto">
            <a:xfrm flipV="1">
              <a:off x="1943" y="1932"/>
              <a:ext cx="222" cy="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Line 38"/>
            <p:cNvSpPr>
              <a:spLocks noChangeShapeType="1"/>
            </p:cNvSpPr>
            <p:nvPr/>
          </p:nvSpPr>
          <p:spPr bwMode="auto">
            <a:xfrm>
              <a:off x="2165" y="1932"/>
              <a:ext cx="1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" name="Text Box 39"/>
            <p:cNvSpPr txBox="1">
              <a:spLocks noChangeArrowheads="1"/>
            </p:cNvSpPr>
            <p:nvPr/>
          </p:nvSpPr>
          <p:spPr bwMode="auto">
            <a:xfrm>
              <a:off x="1202" y="1162"/>
              <a:ext cx="97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Analogue Input</a:t>
              </a:r>
              <a:endParaRPr lang="en-US"/>
            </a:p>
          </p:txBody>
        </p:sp>
        <p:sp>
          <p:nvSpPr>
            <p:cNvPr id="186" name="Text Box 40"/>
            <p:cNvSpPr txBox="1">
              <a:spLocks noChangeArrowheads="1"/>
            </p:cNvSpPr>
            <p:nvPr/>
          </p:nvSpPr>
          <p:spPr bwMode="auto">
            <a:xfrm>
              <a:off x="1869" y="1439"/>
              <a:ext cx="59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000"/>
                <a:t>Ramp Input</a:t>
              </a:r>
              <a:endParaRPr lang="en-US"/>
            </a:p>
          </p:txBody>
        </p:sp>
        <p:sp>
          <p:nvSpPr>
            <p:cNvPr id="187" name="Line 41"/>
            <p:cNvSpPr>
              <a:spLocks noChangeShapeType="1"/>
            </p:cNvSpPr>
            <p:nvPr/>
          </p:nvSpPr>
          <p:spPr bwMode="auto">
            <a:xfrm flipV="1">
              <a:off x="2091" y="1603"/>
              <a:ext cx="0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Line 42"/>
            <p:cNvSpPr>
              <a:spLocks noChangeShapeType="1"/>
            </p:cNvSpPr>
            <p:nvPr/>
          </p:nvSpPr>
          <p:spPr bwMode="auto">
            <a:xfrm>
              <a:off x="1869" y="2342"/>
              <a:ext cx="0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Line 43"/>
            <p:cNvSpPr>
              <a:spLocks noChangeShapeType="1"/>
            </p:cNvSpPr>
            <p:nvPr/>
          </p:nvSpPr>
          <p:spPr bwMode="auto">
            <a:xfrm>
              <a:off x="2017" y="2342"/>
              <a:ext cx="0" cy="3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Line 44"/>
            <p:cNvSpPr>
              <a:spLocks noChangeShapeType="1"/>
            </p:cNvSpPr>
            <p:nvPr/>
          </p:nvSpPr>
          <p:spPr bwMode="auto">
            <a:xfrm>
              <a:off x="2165" y="2342"/>
              <a:ext cx="0" cy="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Line 45"/>
            <p:cNvSpPr>
              <a:spLocks noChangeShapeType="1"/>
            </p:cNvSpPr>
            <p:nvPr/>
          </p:nvSpPr>
          <p:spPr bwMode="auto">
            <a:xfrm>
              <a:off x="1572" y="2506"/>
              <a:ext cx="2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Line 46"/>
            <p:cNvSpPr>
              <a:spLocks noChangeShapeType="1"/>
            </p:cNvSpPr>
            <p:nvPr/>
          </p:nvSpPr>
          <p:spPr bwMode="auto">
            <a:xfrm flipH="1">
              <a:off x="1572" y="2671"/>
              <a:ext cx="4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Line 47"/>
            <p:cNvSpPr>
              <a:spLocks noChangeShapeType="1"/>
            </p:cNvSpPr>
            <p:nvPr/>
          </p:nvSpPr>
          <p:spPr bwMode="auto">
            <a:xfrm flipH="1">
              <a:off x="1572" y="2835"/>
              <a:ext cx="5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Text Box 48"/>
            <p:cNvSpPr txBox="1">
              <a:spLocks noChangeArrowheads="1"/>
            </p:cNvSpPr>
            <p:nvPr/>
          </p:nvSpPr>
          <p:spPr bwMode="auto">
            <a:xfrm>
              <a:off x="1202" y="2342"/>
              <a:ext cx="74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Offset ramp</a:t>
              </a:r>
              <a:endParaRPr lang="en-US"/>
            </a:p>
          </p:txBody>
        </p:sp>
        <p:sp>
          <p:nvSpPr>
            <p:cNvPr id="195" name="Text Box 49"/>
            <p:cNvSpPr txBox="1">
              <a:spLocks noChangeArrowheads="1"/>
            </p:cNvSpPr>
            <p:nvPr/>
          </p:nvSpPr>
          <p:spPr bwMode="auto">
            <a:xfrm>
              <a:off x="1202" y="2506"/>
              <a:ext cx="74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Slope ramp</a:t>
              </a:r>
              <a:endParaRPr lang="en-US"/>
            </a:p>
          </p:txBody>
        </p:sp>
        <p:sp>
          <p:nvSpPr>
            <p:cNvPr id="196" name="Text Box 50"/>
            <p:cNvSpPr txBox="1">
              <a:spLocks noChangeArrowheads="1"/>
            </p:cNvSpPr>
            <p:nvPr/>
          </p:nvSpPr>
          <p:spPr bwMode="auto">
            <a:xfrm>
              <a:off x="1202" y="2671"/>
              <a:ext cx="741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Buffer ramp</a:t>
              </a:r>
              <a:endParaRPr lang="en-US"/>
            </a:p>
          </p:txBody>
        </p:sp>
        <p:sp>
          <p:nvSpPr>
            <p:cNvPr id="197" name="Line 51"/>
            <p:cNvSpPr>
              <a:spLocks noChangeShapeType="1"/>
            </p:cNvSpPr>
            <p:nvPr/>
          </p:nvSpPr>
          <p:spPr bwMode="auto">
            <a:xfrm>
              <a:off x="2313" y="2342"/>
              <a:ext cx="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Line 52"/>
            <p:cNvSpPr>
              <a:spLocks noChangeShapeType="1"/>
            </p:cNvSpPr>
            <p:nvPr/>
          </p:nvSpPr>
          <p:spPr bwMode="auto">
            <a:xfrm flipH="1">
              <a:off x="1572" y="2999"/>
              <a:ext cx="7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Text Box 53"/>
            <p:cNvSpPr txBox="1">
              <a:spLocks noChangeArrowheads="1"/>
            </p:cNvSpPr>
            <p:nvPr/>
          </p:nvSpPr>
          <p:spPr bwMode="auto">
            <a:xfrm>
              <a:off x="1202" y="2835"/>
              <a:ext cx="741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Startconv</a:t>
              </a:r>
              <a:endParaRPr lang="en-US"/>
            </a:p>
          </p:txBody>
        </p:sp>
        <p:sp>
          <p:nvSpPr>
            <p:cNvPr id="200" name="Text Box 54"/>
            <p:cNvSpPr txBox="1">
              <a:spLocks noChangeArrowheads="1"/>
            </p:cNvSpPr>
            <p:nvPr/>
          </p:nvSpPr>
          <p:spPr bwMode="auto">
            <a:xfrm>
              <a:off x="3572" y="1193"/>
              <a:ext cx="347" cy="1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600" b="1"/>
                <a:t>G</a:t>
              </a:r>
            </a:p>
            <a:p>
              <a:pPr algn="ctr"/>
              <a:r>
                <a:rPr lang="fr-FR" sz="1600" b="1"/>
                <a:t>R</a:t>
              </a:r>
            </a:p>
            <a:p>
              <a:pPr algn="ctr"/>
              <a:r>
                <a:rPr lang="fr-FR" sz="1600" b="1"/>
                <a:t>A</a:t>
              </a:r>
            </a:p>
            <a:p>
              <a:pPr algn="ctr"/>
              <a:r>
                <a:rPr lang="fr-FR" sz="1600" b="1"/>
                <a:t>Y</a:t>
              </a:r>
            </a:p>
            <a:p>
              <a:pPr algn="ctr"/>
              <a:endParaRPr lang="fr-FR" sz="1600" b="1"/>
            </a:p>
            <a:p>
              <a:pPr algn="ctr"/>
              <a:r>
                <a:rPr lang="fr-FR" sz="1600" b="1"/>
                <a:t>C</a:t>
              </a:r>
            </a:p>
            <a:p>
              <a:pPr algn="ctr"/>
              <a:r>
                <a:rPr lang="fr-FR" sz="1600" b="1"/>
                <a:t>O</a:t>
              </a:r>
            </a:p>
            <a:p>
              <a:pPr algn="ctr"/>
              <a:r>
                <a:rPr lang="fr-FR" sz="1600" b="1"/>
                <a:t>U</a:t>
              </a:r>
            </a:p>
            <a:p>
              <a:pPr algn="ctr"/>
              <a:r>
                <a:rPr lang="fr-FR" sz="1600" b="1"/>
                <a:t>N</a:t>
              </a:r>
            </a:p>
            <a:p>
              <a:pPr algn="ctr"/>
              <a:r>
                <a:rPr lang="fr-FR" sz="1600" b="1"/>
                <a:t>T</a:t>
              </a:r>
            </a:p>
            <a:p>
              <a:pPr algn="ctr"/>
              <a:r>
                <a:rPr lang="fr-FR" sz="1600" b="1"/>
                <a:t>E</a:t>
              </a:r>
            </a:p>
            <a:p>
              <a:pPr algn="ctr"/>
              <a:r>
                <a:rPr lang="fr-FR" sz="1600" b="1"/>
                <a:t>R</a:t>
              </a:r>
              <a:endParaRPr lang="en-US" sz="1600"/>
            </a:p>
          </p:txBody>
        </p:sp>
        <p:sp>
          <p:nvSpPr>
            <p:cNvPr id="201" name="Text Box 55"/>
            <p:cNvSpPr txBox="1">
              <a:spLocks noChangeArrowheads="1"/>
            </p:cNvSpPr>
            <p:nvPr/>
          </p:nvSpPr>
          <p:spPr bwMode="auto">
            <a:xfrm>
              <a:off x="3128" y="1275"/>
              <a:ext cx="44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000"/>
                <a:t>Latch</a:t>
              </a:r>
              <a:endParaRPr lang="en-US"/>
            </a:p>
          </p:txBody>
        </p:sp>
        <p:sp>
          <p:nvSpPr>
            <p:cNvPr id="202" name="Line 56"/>
            <p:cNvSpPr>
              <a:spLocks noChangeShapeType="1"/>
            </p:cNvSpPr>
            <p:nvPr/>
          </p:nvSpPr>
          <p:spPr bwMode="auto">
            <a:xfrm>
              <a:off x="2313" y="2999"/>
              <a:ext cx="7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Line 57"/>
            <p:cNvSpPr>
              <a:spLocks noChangeShapeType="1"/>
            </p:cNvSpPr>
            <p:nvPr/>
          </p:nvSpPr>
          <p:spPr bwMode="auto">
            <a:xfrm flipV="1">
              <a:off x="3054" y="2014"/>
              <a:ext cx="0" cy="9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Line 58"/>
            <p:cNvSpPr>
              <a:spLocks noChangeShapeType="1"/>
            </p:cNvSpPr>
            <p:nvPr/>
          </p:nvSpPr>
          <p:spPr bwMode="auto">
            <a:xfrm>
              <a:off x="3054" y="2014"/>
              <a:ext cx="5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Line 59"/>
            <p:cNvSpPr>
              <a:spLocks noChangeShapeType="1"/>
            </p:cNvSpPr>
            <p:nvPr/>
          </p:nvSpPr>
          <p:spPr bwMode="auto">
            <a:xfrm flipH="1">
              <a:off x="3276" y="2671"/>
              <a:ext cx="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Line 60"/>
            <p:cNvSpPr>
              <a:spLocks noChangeShapeType="1"/>
            </p:cNvSpPr>
            <p:nvPr/>
          </p:nvSpPr>
          <p:spPr bwMode="auto">
            <a:xfrm>
              <a:off x="3276" y="2671"/>
              <a:ext cx="0" cy="8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Text Box 61"/>
            <p:cNvSpPr txBox="1">
              <a:spLocks noChangeArrowheads="1"/>
            </p:cNvSpPr>
            <p:nvPr/>
          </p:nvSpPr>
          <p:spPr bwMode="auto">
            <a:xfrm>
              <a:off x="2683" y="3327"/>
              <a:ext cx="66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Clk_48MHz</a:t>
              </a:r>
              <a:endParaRPr lang="en-US"/>
            </a:p>
          </p:txBody>
        </p:sp>
        <p:sp>
          <p:nvSpPr>
            <p:cNvPr id="208" name="Text Box 62"/>
            <p:cNvSpPr txBox="1">
              <a:spLocks noChangeArrowheads="1"/>
            </p:cNvSpPr>
            <p:nvPr/>
          </p:nvSpPr>
          <p:spPr bwMode="auto">
            <a:xfrm>
              <a:off x="4239" y="1193"/>
              <a:ext cx="296" cy="1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600" b="1"/>
                <a:t>M</a:t>
              </a:r>
            </a:p>
            <a:p>
              <a:r>
                <a:rPr lang="fr-FR" sz="1600" b="1"/>
                <a:t>U</a:t>
              </a:r>
            </a:p>
            <a:p>
              <a:r>
                <a:rPr lang="fr-FR" sz="1600" b="1"/>
                <a:t>L</a:t>
              </a:r>
            </a:p>
            <a:p>
              <a:r>
                <a:rPr lang="fr-FR" sz="1600" b="1"/>
                <a:t>T</a:t>
              </a:r>
            </a:p>
            <a:p>
              <a:r>
                <a:rPr lang="fr-FR" sz="1600" b="1"/>
                <a:t>I</a:t>
              </a:r>
            </a:p>
            <a:p>
              <a:r>
                <a:rPr lang="fr-FR" sz="1600" b="1"/>
                <a:t>P</a:t>
              </a:r>
            </a:p>
            <a:p>
              <a:r>
                <a:rPr lang="fr-FR" sz="1600" b="1"/>
                <a:t>L</a:t>
              </a:r>
            </a:p>
            <a:p>
              <a:r>
                <a:rPr lang="fr-FR" sz="1600" b="1"/>
                <a:t>E</a:t>
              </a:r>
            </a:p>
            <a:p>
              <a:r>
                <a:rPr lang="fr-FR" sz="1600" b="1"/>
                <a:t>X</a:t>
              </a:r>
            </a:p>
            <a:p>
              <a:r>
                <a:rPr lang="fr-FR" sz="1600" b="1"/>
                <a:t>E</a:t>
              </a:r>
            </a:p>
            <a:p>
              <a:r>
                <a:rPr lang="fr-FR" sz="1600" b="1"/>
                <a:t>R</a:t>
              </a:r>
            </a:p>
            <a:p>
              <a:endParaRPr lang="en-US" sz="1600"/>
            </a:p>
          </p:txBody>
        </p:sp>
        <p:sp>
          <p:nvSpPr>
            <p:cNvPr id="209" name="Line 63"/>
            <p:cNvSpPr>
              <a:spLocks noChangeShapeType="1"/>
            </p:cNvSpPr>
            <p:nvPr/>
          </p:nvSpPr>
          <p:spPr bwMode="auto">
            <a:xfrm>
              <a:off x="3919" y="2006"/>
              <a:ext cx="31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Line 64"/>
            <p:cNvSpPr>
              <a:spLocks noChangeShapeType="1"/>
            </p:cNvSpPr>
            <p:nvPr/>
          </p:nvSpPr>
          <p:spPr bwMode="auto">
            <a:xfrm flipV="1">
              <a:off x="4090" y="2671"/>
              <a:ext cx="0" cy="8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Text Box 65"/>
            <p:cNvSpPr txBox="1">
              <a:spLocks noChangeArrowheads="1"/>
            </p:cNvSpPr>
            <p:nvPr/>
          </p:nvSpPr>
          <p:spPr bwMode="auto">
            <a:xfrm>
              <a:off x="4016" y="3492"/>
              <a:ext cx="29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LH</a:t>
              </a:r>
              <a:endParaRPr lang="en-US"/>
            </a:p>
          </p:txBody>
        </p:sp>
        <p:sp>
          <p:nvSpPr>
            <p:cNvPr id="212" name="Line 66"/>
            <p:cNvSpPr>
              <a:spLocks noChangeShapeType="1"/>
            </p:cNvSpPr>
            <p:nvPr/>
          </p:nvSpPr>
          <p:spPr bwMode="auto">
            <a:xfrm>
              <a:off x="4090" y="2671"/>
              <a:ext cx="1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Line 67"/>
            <p:cNvSpPr>
              <a:spLocks noChangeShapeType="1"/>
            </p:cNvSpPr>
            <p:nvPr/>
          </p:nvSpPr>
          <p:spPr bwMode="auto">
            <a:xfrm>
              <a:off x="4535" y="2014"/>
              <a:ext cx="29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Text Box 68"/>
            <p:cNvSpPr txBox="1">
              <a:spLocks noChangeArrowheads="1"/>
            </p:cNvSpPr>
            <p:nvPr/>
          </p:nvSpPr>
          <p:spPr bwMode="auto">
            <a:xfrm>
              <a:off x="3919" y="1823"/>
              <a:ext cx="29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000"/>
                <a:t>12b</a:t>
              </a:r>
              <a:endParaRPr lang="en-US"/>
            </a:p>
          </p:txBody>
        </p:sp>
        <p:sp>
          <p:nvSpPr>
            <p:cNvPr id="215" name="Text Box 69"/>
            <p:cNvSpPr txBox="1">
              <a:spLocks noChangeArrowheads="1"/>
            </p:cNvSpPr>
            <p:nvPr/>
          </p:nvSpPr>
          <p:spPr bwMode="auto">
            <a:xfrm>
              <a:off x="4535" y="1850"/>
              <a:ext cx="22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000"/>
                <a:t>8b</a:t>
              </a:r>
              <a:endParaRPr lang="en-US"/>
            </a:p>
          </p:txBody>
        </p:sp>
        <p:sp>
          <p:nvSpPr>
            <p:cNvPr id="216" name="Line 73"/>
            <p:cNvSpPr>
              <a:spLocks noChangeShapeType="1"/>
            </p:cNvSpPr>
            <p:nvPr/>
          </p:nvSpPr>
          <p:spPr bwMode="auto">
            <a:xfrm flipH="1">
              <a:off x="3424" y="2835"/>
              <a:ext cx="1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Line 74"/>
            <p:cNvSpPr>
              <a:spLocks noChangeShapeType="1"/>
            </p:cNvSpPr>
            <p:nvPr/>
          </p:nvSpPr>
          <p:spPr bwMode="auto">
            <a:xfrm>
              <a:off x="3424" y="2835"/>
              <a:ext cx="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Text Box 75"/>
            <p:cNvSpPr txBox="1">
              <a:spLocks noChangeArrowheads="1"/>
            </p:cNvSpPr>
            <p:nvPr/>
          </p:nvSpPr>
          <p:spPr bwMode="auto">
            <a:xfrm>
              <a:off x="3276" y="3492"/>
              <a:ext cx="37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200"/>
                <a:t>RST</a:t>
              </a:r>
              <a:endParaRPr lang="en-US"/>
            </a:p>
          </p:txBody>
        </p:sp>
      </p:grpSp>
      <p:sp>
        <p:nvSpPr>
          <p:cNvPr id="220" name="ZoneTexte 219"/>
          <p:cNvSpPr txBox="1"/>
          <p:nvPr/>
        </p:nvSpPr>
        <p:spPr>
          <a:xfrm>
            <a:off x="2571736" y="785794"/>
            <a:ext cx="43577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Synopsys of single ramp ADC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shaper_lina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1075"/>
            <a:ext cx="4572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preamp_lina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4572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343E-6F76-4B69-8E81-F87408DD7A3A}" type="slidenum">
              <a:rPr lang="en-US"/>
              <a:pPr/>
              <a:t>7</a:t>
            </a:fld>
            <a:endParaRPr lang="en-US"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e CNR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143108" y="28572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4-channel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de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sp>
        <p:nvSpPr>
          <p:cNvPr id="18" name="Rectangle 80"/>
          <p:cNvSpPr>
            <a:spLocks noChangeArrowheads="1"/>
          </p:cNvSpPr>
          <p:nvPr/>
        </p:nvSpPr>
        <p:spPr bwMode="auto">
          <a:xfrm>
            <a:off x="2051050" y="6021388"/>
            <a:ext cx="4637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/>
              <a:t>ENC@0.8</a:t>
            </a:r>
            <a:r>
              <a:rPr lang="en-GB">
                <a:latin typeface="Symbol" pitchFamily="18" charset="2"/>
              </a:rPr>
              <a:t>m</a:t>
            </a:r>
            <a:r>
              <a:rPr lang="en-GB"/>
              <a:t>s = 733.7 + 14.63 electrons/pF</a:t>
            </a:r>
            <a:endParaRPr lang="fr-FR"/>
          </a:p>
          <a:p>
            <a:r>
              <a:rPr lang="en-GB"/>
              <a:t>ENC@2</a:t>
            </a:r>
            <a:r>
              <a:rPr lang="en-GB">
                <a:latin typeface="Symbol" pitchFamily="18" charset="2"/>
              </a:rPr>
              <a:t>m</a:t>
            </a:r>
            <a:r>
              <a:rPr lang="en-GB"/>
              <a:t>s    = 613 + 9 electrons/pF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143108" y="785794"/>
            <a:ext cx="53578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Preamplifier &amp;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ulse shape simulation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63D2-9F7F-4C36-B6C7-DFF88FF6832B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765175"/>
            <a:ext cx="9144000" cy="6092825"/>
            <a:chOff x="1202" y="890"/>
            <a:chExt cx="3396" cy="2322"/>
          </a:xfrm>
        </p:grpSpPr>
        <p:pic>
          <p:nvPicPr>
            <p:cNvPr id="31748" name="Picture 4" descr="sparsifie_respon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2" y="890"/>
              <a:ext cx="3396" cy="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1474" y="1026"/>
              <a:ext cx="54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Input</a:t>
              </a:r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474" y="1434"/>
              <a:ext cx="104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DC sampling </a:t>
              </a:r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2608" y="1797"/>
              <a:ext cx="190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Positive input of inv-adder </a:t>
              </a: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2653" y="2478"/>
              <a:ext cx="117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9900"/>
                  </a:solidFill>
                </a:rPr>
                <a:t>Shaper output </a:t>
              </a: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2653" y="2160"/>
              <a:ext cx="163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9900FF"/>
                  </a:solidFill>
                </a:rPr>
                <a:t>Adder-inverter output </a:t>
              </a: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2653" y="2795"/>
              <a:ext cx="117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FF"/>
                  </a:solidFill>
                </a:rPr>
                <a:t>Sparsifier output</a:t>
              </a:r>
              <a:r>
                <a:rPr lang="en-US"/>
                <a:t> </a:t>
              </a:r>
            </a:p>
          </p:txBody>
        </p:sp>
      </p:grp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755650" y="1268413"/>
            <a:ext cx="0" cy="518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23850" y="6237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900113" y="6237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39750" y="6381750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  <a:r>
              <a:rPr lang="en-US" baseline="-25000"/>
              <a:t>delay</a:t>
            </a:r>
            <a:endParaRPr lang="en-US"/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539750" y="6281738"/>
            <a:ext cx="576263" cy="576262"/>
          </a:xfrm>
          <a:prstGeom prst="ellipse">
            <a:avLst/>
          </a:prstGeom>
          <a:solidFill>
            <a:schemeClr val="accent1">
              <a:alpha val="4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008" name="Text Box 264"/>
          <p:cNvSpPr txBox="1">
            <a:spLocks noChangeArrowheads="1"/>
          </p:cNvSpPr>
          <p:nvPr/>
        </p:nvSpPr>
        <p:spPr bwMode="auto">
          <a:xfrm>
            <a:off x="3924300" y="6453188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32009" name="Text Box 265"/>
          <p:cNvSpPr txBox="1">
            <a:spLocks noChangeArrowheads="1"/>
          </p:cNvSpPr>
          <p:nvPr/>
        </p:nvSpPr>
        <p:spPr bwMode="auto">
          <a:xfrm>
            <a:off x="4067175" y="64912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(ns)</a:t>
            </a:r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Le CNR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2357422" y="285728"/>
            <a:ext cx="47149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Simulation of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sparsifier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(1/2)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343E-6F76-4B69-8E81-F87408DD7A3A}" type="slidenum">
              <a:rPr lang="en-US"/>
              <a:pPr/>
              <a:t>9</a:t>
            </a:fld>
            <a:endParaRPr lang="en-US"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3988" y="0"/>
            <a:ext cx="13700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e CN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928794" cy="92868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143108" y="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4-channel chip in CMOS 130nm</a:t>
            </a:r>
            <a:endParaRPr lang="fr-FR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428828" y="6548042"/>
            <a:ext cx="671517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Ecole de Microélectronique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11-16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oct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2009, La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Londe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les </a:t>
            </a:r>
            <a:r>
              <a:rPr lang="en-GB" sz="1400" b="1" i="1" dirty="0" err="1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Maures</a:t>
            </a:r>
            <a:r>
              <a:rPr lang="en-GB" sz="1400" b="1" i="1" dirty="0" smtClean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Thanh </a:t>
            </a:r>
            <a:r>
              <a:rPr lang="en-GB" sz="1400" b="1" i="1" dirty="0">
                <a:solidFill>
                  <a:srgbClr val="3333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Hung PHAM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143240" y="928670"/>
            <a:ext cx="3449652" cy="71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pipeline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0" name="Espace réservé du numéro de diapositive 5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6FF06-96C2-4787-BCB3-21A2CA26C5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1" name="Picture 142" descr="pipeline_out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</p:spPr>
      </p:pic>
      <p:graphicFrame>
        <p:nvGraphicFramePr>
          <p:cNvPr id="152" name="Group 400"/>
          <p:cNvGraphicFramePr>
            <a:graphicFrameLocks noGrp="1"/>
          </p:cNvGraphicFramePr>
          <p:nvPr>
            <p:ph idx="4294967295"/>
          </p:nvPr>
        </p:nvGraphicFramePr>
        <p:xfrm>
          <a:off x="0" y="1125538"/>
          <a:ext cx="9144000" cy="548640"/>
        </p:xfrm>
        <a:graphic>
          <a:graphicData uri="http://schemas.openxmlformats.org/drawingml/2006/table">
            <a:tbl>
              <a:tblPr/>
              <a:tblGrid>
                <a:gridCol w="1874838"/>
                <a:gridCol w="365125"/>
                <a:gridCol w="547687"/>
                <a:gridCol w="457200"/>
                <a:gridCol w="458788"/>
                <a:gridCol w="457200"/>
                <a:gridCol w="455612"/>
                <a:gridCol w="457200"/>
                <a:gridCol w="457200"/>
                <a:gridCol w="458788"/>
                <a:gridCol w="457200"/>
                <a:gridCol w="455612"/>
                <a:gridCol w="457200"/>
                <a:gridCol w="457200"/>
                <a:gridCol w="458788"/>
                <a:gridCol w="457200"/>
                <a:gridCol w="411162"/>
              </a:tblGrid>
              <a:tr h="252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of sample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Voltage difference(mV)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4.83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-2.3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-2.3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-2.4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-2.5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-2.4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-2.5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-2.5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-2.5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3" name="Text Box 402"/>
          <p:cNvSpPr txBox="1">
            <a:spLocks noChangeArrowheads="1"/>
          </p:cNvSpPr>
          <p:nvPr/>
        </p:nvSpPr>
        <p:spPr bwMode="auto">
          <a:xfrm>
            <a:off x="1547813" y="59499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Input ramp of pipeline</a:t>
            </a:r>
          </a:p>
        </p:txBody>
      </p:sp>
      <p:sp>
        <p:nvSpPr>
          <p:cNvPr id="154" name="Line 404"/>
          <p:cNvSpPr>
            <a:spLocks noChangeShapeType="1"/>
          </p:cNvSpPr>
          <p:nvPr/>
        </p:nvSpPr>
        <p:spPr bwMode="auto">
          <a:xfrm flipH="1" flipV="1">
            <a:off x="468313" y="5734050"/>
            <a:ext cx="11509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5" name="Text Box 405"/>
          <p:cNvSpPr txBox="1">
            <a:spLocks noChangeArrowheads="1"/>
          </p:cNvSpPr>
          <p:nvPr/>
        </p:nvSpPr>
        <p:spPr bwMode="auto">
          <a:xfrm>
            <a:off x="2195513" y="3789363"/>
            <a:ext cx="4824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9900"/>
                </a:solidFill>
              </a:rPr>
              <a:t>Ramp reconstructed with analog pipeline</a:t>
            </a:r>
          </a:p>
        </p:txBody>
      </p:sp>
      <p:sp>
        <p:nvSpPr>
          <p:cNvPr id="156" name="Line 406"/>
          <p:cNvSpPr>
            <a:spLocks noChangeShapeType="1"/>
          </p:cNvSpPr>
          <p:nvPr/>
        </p:nvSpPr>
        <p:spPr bwMode="auto">
          <a:xfrm>
            <a:off x="3851275" y="40767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7" name="Text Box 407"/>
          <p:cNvSpPr txBox="1">
            <a:spLocks noChangeArrowheads="1"/>
          </p:cNvSpPr>
          <p:nvPr/>
        </p:nvSpPr>
        <p:spPr bwMode="auto">
          <a:xfrm>
            <a:off x="7631113" y="6381750"/>
            <a:ext cx="13335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(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s)</a:t>
            </a:r>
          </a:p>
        </p:txBody>
      </p:sp>
      <p:sp>
        <p:nvSpPr>
          <p:cNvPr id="158" name="Text Box 408"/>
          <p:cNvSpPr txBox="1">
            <a:spLocks noChangeArrowheads="1"/>
          </p:cNvSpPr>
          <p:nvPr/>
        </p:nvSpPr>
        <p:spPr bwMode="auto">
          <a:xfrm>
            <a:off x="0" y="1844675"/>
            <a:ext cx="1187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V(mV)</a:t>
            </a:r>
          </a:p>
        </p:txBody>
      </p:sp>
      <p:sp>
        <p:nvSpPr>
          <p:cNvPr id="159" name="Text Box 409"/>
          <p:cNvSpPr txBox="1">
            <a:spLocks noChangeArrowheads="1"/>
          </p:cNvSpPr>
          <p:nvPr/>
        </p:nvSpPr>
        <p:spPr bwMode="auto">
          <a:xfrm>
            <a:off x="250825" y="23495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-300</a:t>
            </a:r>
          </a:p>
        </p:txBody>
      </p:sp>
      <p:sp>
        <p:nvSpPr>
          <p:cNvPr id="160" name="Text Box 410"/>
          <p:cNvSpPr txBox="1">
            <a:spLocks noChangeArrowheads="1"/>
          </p:cNvSpPr>
          <p:nvPr/>
        </p:nvSpPr>
        <p:spPr bwMode="auto">
          <a:xfrm>
            <a:off x="250825" y="34290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-400</a:t>
            </a:r>
          </a:p>
        </p:txBody>
      </p:sp>
      <p:sp>
        <p:nvSpPr>
          <p:cNvPr id="161" name="Text Box 411"/>
          <p:cNvSpPr txBox="1">
            <a:spLocks noChangeArrowheads="1"/>
          </p:cNvSpPr>
          <p:nvPr/>
        </p:nvSpPr>
        <p:spPr bwMode="auto">
          <a:xfrm>
            <a:off x="250825" y="45815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-500</a:t>
            </a:r>
          </a:p>
        </p:txBody>
      </p:sp>
      <p:sp>
        <p:nvSpPr>
          <p:cNvPr id="162" name="Text Box 412"/>
          <p:cNvSpPr txBox="1">
            <a:spLocks noChangeArrowheads="1"/>
          </p:cNvSpPr>
          <p:nvPr/>
        </p:nvSpPr>
        <p:spPr bwMode="auto">
          <a:xfrm>
            <a:off x="250825" y="594995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-600</a:t>
            </a:r>
          </a:p>
        </p:txBody>
      </p:sp>
      <p:sp>
        <p:nvSpPr>
          <p:cNvPr id="163" name="Text Box 413"/>
          <p:cNvSpPr txBox="1">
            <a:spLocks noChangeArrowheads="1"/>
          </p:cNvSpPr>
          <p:nvPr/>
        </p:nvSpPr>
        <p:spPr bwMode="auto">
          <a:xfrm>
            <a:off x="1403350" y="63817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164" name="Text Box 414"/>
          <p:cNvSpPr txBox="1">
            <a:spLocks noChangeArrowheads="1"/>
          </p:cNvSpPr>
          <p:nvPr/>
        </p:nvSpPr>
        <p:spPr bwMode="auto">
          <a:xfrm>
            <a:off x="3276600" y="63754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165" name="Text Box 415"/>
          <p:cNvSpPr txBox="1">
            <a:spLocks noChangeArrowheads="1"/>
          </p:cNvSpPr>
          <p:nvPr/>
        </p:nvSpPr>
        <p:spPr bwMode="auto">
          <a:xfrm>
            <a:off x="5076825" y="63087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12</a:t>
            </a:r>
          </a:p>
        </p:txBody>
      </p:sp>
      <p:sp>
        <p:nvSpPr>
          <p:cNvPr id="171" name="ZoneTexte 170"/>
          <p:cNvSpPr txBox="1"/>
          <p:nvPr/>
        </p:nvSpPr>
        <p:spPr>
          <a:xfrm>
            <a:off x="2357422" y="428604"/>
            <a:ext cx="47149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Analog pipeline simulation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6968</TotalTime>
  <Words>1049</Words>
  <Application>Microsoft Office PowerPoint</Application>
  <PresentationFormat>Affichage à l'écran (4:3)</PresentationFormat>
  <Paragraphs>302</Paragraphs>
  <Slides>19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  The ASIC is designed to work at: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Measurement with sensor  Response to Sr90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PHAM Thanh Hung</dc:creator>
  <cp:lastModifiedBy>PHAM Thanh Hung</cp:lastModifiedBy>
  <cp:revision>289</cp:revision>
  <dcterms:created xsi:type="dcterms:W3CDTF">2009-10-07T12:58:14Z</dcterms:created>
  <dcterms:modified xsi:type="dcterms:W3CDTF">2009-10-14T14:06:10Z</dcterms:modified>
</cp:coreProperties>
</file>